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charts/chart17.xml" ContentType="application/vnd.openxmlformats-officedocument.drawingml.char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charts/chart13.xml" ContentType="application/vnd.openxmlformats-officedocument.drawingml.chart+xml"/>
  <Override PartName="/ppt/charts/chart14.xml" ContentType="application/vnd.openxmlformats-officedocument.drawingml.chart+xml"/>
  <Override PartName="/ppt/charts/chart15.xml" ContentType="application/vnd.openxmlformats-officedocument.drawingml.char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charts/chart11.xml" ContentType="application/vnd.openxmlformats-officedocument.drawingml.chart+xml"/>
  <Override PartName="/ppt/charts/chart12.xml" ContentType="application/vnd.openxmlformats-officedocument.drawingml.chart+xml"/>
  <Override PartName="/ppt/slideLayouts/slideLayout10.xml" ContentType="application/vnd.openxmlformats-officedocument.presentationml.slideLayou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10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Override PartName="/ppt/charts/chart16.xml" ContentType="application/vnd.openxmlformats-officedocument.drawingml.chart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0" r:id="rId3"/>
    <p:sldId id="261" r:id="rId4"/>
    <p:sldId id="262" r:id="rId5"/>
    <p:sldId id="263" r:id="rId6"/>
    <p:sldId id="264" r:id="rId7"/>
    <p:sldId id="265" r:id="rId8"/>
    <p:sldId id="266" r:id="rId9"/>
    <p:sldId id="267" r:id="rId10"/>
    <p:sldId id="268" r:id="rId11"/>
    <p:sldId id="269" r:id="rId12"/>
    <p:sldId id="270" r:id="rId13"/>
    <p:sldId id="271" r:id="rId14"/>
    <p:sldId id="272" r:id="rId15"/>
    <p:sldId id="273" r:id="rId16"/>
    <p:sldId id="274" r:id="rId17"/>
    <p:sldId id="275" r:id="rId18"/>
    <p:sldId id="276" r:id="rId19"/>
    <p:sldId id="277" r:id="rId20"/>
    <p:sldId id="278" r:id="rId21"/>
    <p:sldId id="279" r:id="rId22"/>
    <p:sldId id="280" r:id="rId23"/>
    <p:sldId id="281" r:id="rId24"/>
    <p:sldId id="282" r:id="rId25"/>
    <p:sldId id="283" r:id="rId26"/>
  </p:sldIdLst>
  <p:sldSz cx="9144000" cy="6858000" type="screen4x3"/>
  <p:notesSz cx="6858000" cy="9144000"/>
  <p:defaultTextStyle>
    <a:defPPr>
      <a:defRPr lang="sr-Latn-C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Stil teme 1 - Isticanje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D:\STATISTICKI%20PODACI%20I%20PROJEKCIJE\statistika%201-2014\Agencija%20za%20statistiku%20BiH%20do%202013.xlsx" TargetMode="External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oleObject" Target="file:///D:\STATISTICKI%20PODACI%20I%20PROJEKCIJE\statistika%201-2015\Mostar-Trebinje%201996-2014%20hrv.xlsx" TargetMode="External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oleObject" Target="file:///D:\STATISTICKI%20PODACI%20I%20PROJEKCIJE\statistika%201-2015\Mostar-Trebinje%201996-2014%20hrv.xlsx" TargetMode="External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oleObject" Target="file:///D:\STATISTICKI%20PODACI%20I%20PROJEKCIJE\statistika%201-2015\Mostar-Trebinje%201996-2014%20hrv.xlsx" TargetMode="External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oleObject" Target="file:///D:\STATISTICKI%20PODACI%20I%20PROJEKCIJE\statistika%201-2015\Mostar-Trebinje%201996-2014%20hrv.xlsx" TargetMode="External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oleObject" Target="file:///D:\STATISTICKI%20PODACI%20I%20PROJEKCIJE\statistika%201-2015\Sve%20bikskupije%20zajedno%201996-2014%20hrv.xlsx" TargetMode="External"/></Relationships>
</file>

<file path=ppt/charts/_rels/chart15.xml.rels><?xml version="1.0" encoding="UTF-8" standalone="yes"?>
<Relationships xmlns="http://schemas.openxmlformats.org/package/2006/relationships"><Relationship Id="rId1" Type="http://schemas.openxmlformats.org/officeDocument/2006/relationships/oleObject" Target="file:///D:\STATISTICKI%20PODACI%20I%20PROJEKCIJE\statistika%201-2015\Sve%20bikskupije%20zajedno%201996-2014%20hrv.xlsx" TargetMode="External"/></Relationships>
</file>

<file path=ppt/charts/_rels/chart16.xml.rels><?xml version="1.0" encoding="UTF-8" standalone="yes"?>
<Relationships xmlns="http://schemas.openxmlformats.org/package/2006/relationships"><Relationship Id="rId1" Type="http://schemas.openxmlformats.org/officeDocument/2006/relationships/oleObject" Target="file:///D:\STATISTICKI%20PODACI%20I%20PROJEKCIJE\statistika%201-2015\Sve%20bikskupije%20zajedno%201996-2014%20hrv.xlsx" TargetMode="External"/></Relationships>
</file>

<file path=ppt/charts/_rels/chart17.xml.rels><?xml version="1.0" encoding="UTF-8" standalone="yes"?>
<Relationships xmlns="http://schemas.openxmlformats.org/package/2006/relationships"><Relationship Id="rId1" Type="http://schemas.openxmlformats.org/officeDocument/2006/relationships/oleObject" Target="file:///D:\STATISTICKI%20PODACI%20I%20PROJEKCIJE\statistika%201-2015\Sve%20bikskupije%20zajedno%201996-2014%20hrv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D:\STATISTICKI%20PODACI%20I%20PROJEKCIJE\statistika%201-2015\Sarajevo%201996-2014%20hrv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D:\STATISTICKI%20PODACI%20I%20PROJEKCIJE\statistika%201-2015\Sarajevo%201996-2014%20hrv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D:\STATISTICKI%20PODACI%20I%20PROJEKCIJE\statistika%201-2015\Sarajevo%201996-2014%20hrv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D:\STATISTICKI%20PODACI%20I%20PROJEKCIJE\statistika%201-2015\Banja%20Luka%201996-2014%20hrv.xlsx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D:\STATISTICKI%20PODACI%20I%20PROJEKCIJE\statistika%201-2015\Banja%20Luka%201996-2014%20hrv.xlsx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D:\STATISTICKI%20PODACI%20I%20PROJEKCIJE\statistika%201-2015\Banja%20Luka%201996-2014%20hrv.xlsx" TargetMode="Externa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file:///D:\STATISTICKI%20PODACI%20I%20PROJEKCIJE\statistika%201-2015\Mostar-Trebinje%201996-2014%20hrv.xlsx" TargetMode="Externa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oleObject" Target="file:///D:\STATISTICKI%20PODACI%20I%20PROJEKCIJE\statistika%201-2015\Mostar-Trebinje%201996-2014%20hrv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hr-BA"/>
  <c:chart>
    <c:autoTitleDeleted val="1"/>
    <c:plotArea>
      <c:layout/>
      <c:lineChart>
        <c:grouping val="standard"/>
        <c:ser>
          <c:idx val="0"/>
          <c:order val="0"/>
          <c:tx>
            <c:strRef>
              <c:f>List1!$B$36</c:f>
              <c:strCache>
                <c:ptCount val="1"/>
                <c:pt idx="0">
                  <c:v>Rođeni</c:v>
                </c:pt>
              </c:strCache>
            </c:strRef>
          </c:tx>
          <c:marker>
            <c:symbol val="none"/>
          </c:marker>
          <c:cat>
            <c:strRef>
              <c:f>List1!$A$37:$A$54</c:f>
              <c:strCache>
                <c:ptCount val="18"/>
                <c:pt idx="0">
                  <c:v>1996.</c:v>
                </c:pt>
                <c:pt idx="1">
                  <c:v>1997.</c:v>
                </c:pt>
                <c:pt idx="2">
                  <c:v>1998.</c:v>
                </c:pt>
                <c:pt idx="3">
                  <c:v>1999.</c:v>
                </c:pt>
                <c:pt idx="4">
                  <c:v>2000.</c:v>
                </c:pt>
                <c:pt idx="5">
                  <c:v>2001.</c:v>
                </c:pt>
                <c:pt idx="6">
                  <c:v>2002.</c:v>
                </c:pt>
                <c:pt idx="7">
                  <c:v>2003.</c:v>
                </c:pt>
                <c:pt idx="8">
                  <c:v>2004.</c:v>
                </c:pt>
                <c:pt idx="9">
                  <c:v>2005.</c:v>
                </c:pt>
                <c:pt idx="10">
                  <c:v>2006.</c:v>
                </c:pt>
                <c:pt idx="11">
                  <c:v>2007.</c:v>
                </c:pt>
                <c:pt idx="12">
                  <c:v>2008.</c:v>
                </c:pt>
                <c:pt idx="13">
                  <c:v>2009.</c:v>
                </c:pt>
                <c:pt idx="14">
                  <c:v>2010.</c:v>
                </c:pt>
                <c:pt idx="15">
                  <c:v>2011.</c:v>
                </c:pt>
                <c:pt idx="16">
                  <c:v>2012.</c:v>
                </c:pt>
                <c:pt idx="17">
                  <c:v>2013.</c:v>
                </c:pt>
              </c:strCache>
            </c:strRef>
          </c:cat>
          <c:val>
            <c:numRef>
              <c:f>List1!$B$37:$B$54</c:f>
              <c:numCache>
                <c:formatCode>General</c:formatCode>
                <c:ptCount val="18"/>
                <c:pt idx="0">
                  <c:v>46594</c:v>
                </c:pt>
                <c:pt idx="1">
                  <c:v>48397</c:v>
                </c:pt>
                <c:pt idx="2">
                  <c:v>45007</c:v>
                </c:pt>
                <c:pt idx="3">
                  <c:v>42464</c:v>
                </c:pt>
                <c:pt idx="4">
                  <c:v>39563</c:v>
                </c:pt>
                <c:pt idx="5">
                  <c:v>37717</c:v>
                </c:pt>
                <c:pt idx="6">
                  <c:v>35587</c:v>
                </c:pt>
                <c:pt idx="7">
                  <c:v>35234</c:v>
                </c:pt>
                <c:pt idx="8">
                  <c:v>35151</c:v>
                </c:pt>
                <c:pt idx="9">
                  <c:v>34627</c:v>
                </c:pt>
                <c:pt idx="10">
                  <c:v>34033</c:v>
                </c:pt>
                <c:pt idx="11">
                  <c:v>33835</c:v>
                </c:pt>
                <c:pt idx="12">
                  <c:v>34617</c:v>
                </c:pt>
                <c:pt idx="13">
                  <c:v>34550</c:v>
                </c:pt>
                <c:pt idx="14">
                  <c:v>33779</c:v>
                </c:pt>
                <c:pt idx="15">
                  <c:v>31811</c:v>
                </c:pt>
                <c:pt idx="16">
                  <c:v>32547</c:v>
                </c:pt>
                <c:pt idx="17">
                  <c:v>31103</c:v>
                </c:pt>
              </c:numCache>
            </c:numRef>
          </c:val>
        </c:ser>
        <c:ser>
          <c:idx val="1"/>
          <c:order val="1"/>
          <c:tx>
            <c:strRef>
              <c:f>List1!$C$36</c:f>
              <c:strCache>
                <c:ptCount val="1"/>
                <c:pt idx="0">
                  <c:v>Umrli</c:v>
                </c:pt>
              </c:strCache>
            </c:strRef>
          </c:tx>
          <c:marker>
            <c:symbol val="none"/>
          </c:marker>
          <c:cat>
            <c:strRef>
              <c:f>List1!$A$37:$A$54</c:f>
              <c:strCache>
                <c:ptCount val="18"/>
                <c:pt idx="0">
                  <c:v>1996.</c:v>
                </c:pt>
                <c:pt idx="1">
                  <c:v>1997.</c:v>
                </c:pt>
                <c:pt idx="2">
                  <c:v>1998.</c:v>
                </c:pt>
                <c:pt idx="3">
                  <c:v>1999.</c:v>
                </c:pt>
                <c:pt idx="4">
                  <c:v>2000.</c:v>
                </c:pt>
                <c:pt idx="5">
                  <c:v>2001.</c:v>
                </c:pt>
                <c:pt idx="6">
                  <c:v>2002.</c:v>
                </c:pt>
                <c:pt idx="7">
                  <c:v>2003.</c:v>
                </c:pt>
                <c:pt idx="8">
                  <c:v>2004.</c:v>
                </c:pt>
                <c:pt idx="9">
                  <c:v>2005.</c:v>
                </c:pt>
                <c:pt idx="10">
                  <c:v>2006.</c:v>
                </c:pt>
                <c:pt idx="11">
                  <c:v>2007.</c:v>
                </c:pt>
                <c:pt idx="12">
                  <c:v>2008.</c:v>
                </c:pt>
                <c:pt idx="13">
                  <c:v>2009.</c:v>
                </c:pt>
                <c:pt idx="14">
                  <c:v>2010.</c:v>
                </c:pt>
                <c:pt idx="15">
                  <c:v>2011.</c:v>
                </c:pt>
                <c:pt idx="16">
                  <c:v>2012.</c:v>
                </c:pt>
                <c:pt idx="17">
                  <c:v>2013.</c:v>
                </c:pt>
              </c:strCache>
            </c:strRef>
          </c:cat>
          <c:val>
            <c:numRef>
              <c:f>List1!$C$37:$C$54</c:f>
              <c:numCache>
                <c:formatCode>General</c:formatCode>
                <c:ptCount val="18"/>
                <c:pt idx="0">
                  <c:v>25152</c:v>
                </c:pt>
                <c:pt idx="1">
                  <c:v>27875</c:v>
                </c:pt>
                <c:pt idx="2">
                  <c:v>28679</c:v>
                </c:pt>
                <c:pt idx="3">
                  <c:v>28637</c:v>
                </c:pt>
                <c:pt idx="4">
                  <c:v>30482</c:v>
                </c:pt>
                <c:pt idx="5">
                  <c:v>30325</c:v>
                </c:pt>
                <c:pt idx="6">
                  <c:v>30155</c:v>
                </c:pt>
                <c:pt idx="7">
                  <c:v>31757</c:v>
                </c:pt>
                <c:pt idx="8">
                  <c:v>32616</c:v>
                </c:pt>
                <c:pt idx="9">
                  <c:v>34402</c:v>
                </c:pt>
                <c:pt idx="10">
                  <c:v>33221</c:v>
                </c:pt>
                <c:pt idx="11">
                  <c:v>35044</c:v>
                </c:pt>
                <c:pt idx="12">
                  <c:v>33983</c:v>
                </c:pt>
                <c:pt idx="13">
                  <c:v>34904</c:v>
                </c:pt>
                <c:pt idx="14">
                  <c:v>34633</c:v>
                </c:pt>
                <c:pt idx="15">
                  <c:v>35028</c:v>
                </c:pt>
                <c:pt idx="16">
                  <c:v>35817</c:v>
                </c:pt>
                <c:pt idx="17">
                  <c:v>35837</c:v>
                </c:pt>
              </c:numCache>
            </c:numRef>
          </c:val>
        </c:ser>
        <c:ser>
          <c:idx val="2"/>
          <c:order val="2"/>
          <c:tx>
            <c:strRef>
              <c:f>List1!$D$36</c:f>
              <c:strCache>
                <c:ptCount val="1"/>
                <c:pt idx="0">
                  <c:v>Priraštaj</c:v>
                </c:pt>
              </c:strCache>
            </c:strRef>
          </c:tx>
          <c:marker>
            <c:symbol val="none"/>
          </c:marker>
          <c:cat>
            <c:strRef>
              <c:f>List1!$A$37:$A$54</c:f>
              <c:strCache>
                <c:ptCount val="18"/>
                <c:pt idx="0">
                  <c:v>1996.</c:v>
                </c:pt>
                <c:pt idx="1">
                  <c:v>1997.</c:v>
                </c:pt>
                <c:pt idx="2">
                  <c:v>1998.</c:v>
                </c:pt>
                <c:pt idx="3">
                  <c:v>1999.</c:v>
                </c:pt>
                <c:pt idx="4">
                  <c:v>2000.</c:v>
                </c:pt>
                <c:pt idx="5">
                  <c:v>2001.</c:v>
                </c:pt>
                <c:pt idx="6">
                  <c:v>2002.</c:v>
                </c:pt>
                <c:pt idx="7">
                  <c:v>2003.</c:v>
                </c:pt>
                <c:pt idx="8">
                  <c:v>2004.</c:v>
                </c:pt>
                <c:pt idx="9">
                  <c:v>2005.</c:v>
                </c:pt>
                <c:pt idx="10">
                  <c:v>2006.</c:v>
                </c:pt>
                <c:pt idx="11">
                  <c:v>2007.</c:v>
                </c:pt>
                <c:pt idx="12">
                  <c:v>2008.</c:v>
                </c:pt>
                <c:pt idx="13">
                  <c:v>2009.</c:v>
                </c:pt>
                <c:pt idx="14">
                  <c:v>2010.</c:v>
                </c:pt>
                <c:pt idx="15">
                  <c:v>2011.</c:v>
                </c:pt>
                <c:pt idx="16">
                  <c:v>2012.</c:v>
                </c:pt>
                <c:pt idx="17">
                  <c:v>2013.</c:v>
                </c:pt>
              </c:strCache>
            </c:strRef>
          </c:cat>
          <c:val>
            <c:numRef>
              <c:f>List1!$D$37:$D$54</c:f>
              <c:numCache>
                <c:formatCode>General</c:formatCode>
                <c:ptCount val="18"/>
                <c:pt idx="0">
                  <c:v>21442</c:v>
                </c:pt>
                <c:pt idx="1">
                  <c:v>20522</c:v>
                </c:pt>
                <c:pt idx="2">
                  <c:v>16328</c:v>
                </c:pt>
                <c:pt idx="3">
                  <c:v>13827</c:v>
                </c:pt>
                <c:pt idx="4">
                  <c:v>9081</c:v>
                </c:pt>
                <c:pt idx="5">
                  <c:v>7392</c:v>
                </c:pt>
                <c:pt idx="6">
                  <c:v>5432</c:v>
                </c:pt>
                <c:pt idx="7">
                  <c:v>3477</c:v>
                </c:pt>
                <c:pt idx="8">
                  <c:v>2535</c:v>
                </c:pt>
                <c:pt idx="9">
                  <c:v>225</c:v>
                </c:pt>
                <c:pt idx="10">
                  <c:v>812</c:v>
                </c:pt>
                <c:pt idx="11">
                  <c:v>-1209</c:v>
                </c:pt>
                <c:pt idx="12">
                  <c:v>634</c:v>
                </c:pt>
                <c:pt idx="13">
                  <c:v>-354</c:v>
                </c:pt>
                <c:pt idx="14">
                  <c:v>-854</c:v>
                </c:pt>
                <c:pt idx="15">
                  <c:v>-3217</c:v>
                </c:pt>
                <c:pt idx="16">
                  <c:v>-3270</c:v>
                </c:pt>
                <c:pt idx="17">
                  <c:v>-4734</c:v>
                </c:pt>
              </c:numCache>
            </c:numRef>
          </c:val>
        </c:ser>
        <c:marker val="1"/>
        <c:axId val="72014464"/>
        <c:axId val="72634752"/>
      </c:lineChart>
      <c:catAx>
        <c:axId val="72014464"/>
        <c:scaling>
          <c:orientation val="minMax"/>
        </c:scaling>
        <c:axPos val="b"/>
        <c:majorTickMark val="none"/>
        <c:tickLblPos val="nextTo"/>
        <c:crossAx val="72634752"/>
        <c:crosses val="autoZero"/>
        <c:auto val="1"/>
        <c:lblAlgn val="ctr"/>
        <c:lblOffset val="100"/>
      </c:catAx>
      <c:valAx>
        <c:axId val="72634752"/>
        <c:scaling>
          <c:orientation val="minMax"/>
        </c:scaling>
        <c:axPos val="l"/>
        <c:majorGridlines/>
        <c:numFmt formatCode="General" sourceLinked="1"/>
        <c:majorTickMark val="none"/>
        <c:tickLblPos val="nextTo"/>
        <c:spPr>
          <a:ln w="9525">
            <a:noFill/>
          </a:ln>
        </c:spPr>
        <c:crossAx val="72014464"/>
        <c:crosses val="autoZero"/>
        <c:crossBetween val="between"/>
      </c:valAx>
    </c:plotArea>
    <c:legend>
      <c:legendPos val="b"/>
      <c:layout/>
    </c:legend>
    <c:plotVisOnly val="1"/>
  </c:chart>
  <c:spPr>
    <a:gradFill rotWithShape="1">
      <a:gsLst>
        <a:gs pos="0">
          <a:schemeClr val="dk1">
            <a:tint val="50000"/>
            <a:satMod val="300000"/>
          </a:schemeClr>
        </a:gs>
        <a:gs pos="35000">
          <a:schemeClr val="dk1">
            <a:tint val="37000"/>
            <a:satMod val="300000"/>
          </a:schemeClr>
        </a:gs>
        <a:gs pos="100000">
          <a:schemeClr val="dk1">
            <a:tint val="15000"/>
            <a:satMod val="350000"/>
          </a:schemeClr>
        </a:gs>
      </a:gsLst>
      <a:lin ang="16200000" scaled="1"/>
    </a:gradFill>
    <a:ln w="9525" cap="flat" cmpd="sng" algn="ctr">
      <a:solidFill>
        <a:schemeClr val="dk1">
          <a:shade val="95000"/>
          <a:satMod val="105000"/>
        </a:schemeClr>
      </a:solidFill>
      <a:prstDash val="solid"/>
    </a:ln>
    <a:effectLst>
      <a:outerShdw blurRad="40000" dist="20000" dir="5400000" rotWithShape="0">
        <a:srgbClr val="000000">
          <a:alpha val="38000"/>
        </a:srgbClr>
      </a:outerShdw>
    </a:effectLst>
  </c:spPr>
  <c:txPr>
    <a:bodyPr/>
    <a:lstStyle/>
    <a:p>
      <a:pPr>
        <a:defRPr>
          <a:solidFill>
            <a:schemeClr val="dk1"/>
          </a:solidFill>
          <a:latin typeface="Times New Roman" pitchFamily="18" charset="0"/>
          <a:ea typeface="+mn-ea"/>
          <a:cs typeface="Times New Roman" pitchFamily="18" charset="0"/>
        </a:defRPr>
      </a:pPr>
      <a:endParaRPr lang="sr-Latn-CS"/>
    </a:p>
  </c:txPr>
  <c:externalData r:id="rId1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hr-BA"/>
  <c:chart>
    <c:autoTitleDeleted val="1"/>
    <c:plotArea>
      <c:layout/>
      <c:lineChart>
        <c:grouping val="standard"/>
        <c:ser>
          <c:idx val="0"/>
          <c:order val="0"/>
          <c:tx>
            <c:strRef>
              <c:f>List1!$B$37</c:f>
              <c:strCache>
                <c:ptCount val="1"/>
                <c:pt idx="0">
                  <c:v>Kršteni</c:v>
                </c:pt>
              </c:strCache>
            </c:strRef>
          </c:tx>
          <c:marker>
            <c:symbol val="none"/>
          </c:marker>
          <c:cat>
            <c:strRef>
              <c:f>List1!$A$38:$A$56</c:f>
              <c:strCache>
                <c:ptCount val="19"/>
                <c:pt idx="0">
                  <c:v>1996.</c:v>
                </c:pt>
                <c:pt idx="1">
                  <c:v>1997.</c:v>
                </c:pt>
                <c:pt idx="2">
                  <c:v>1998.</c:v>
                </c:pt>
                <c:pt idx="3">
                  <c:v>1999.</c:v>
                </c:pt>
                <c:pt idx="4">
                  <c:v>2000.</c:v>
                </c:pt>
                <c:pt idx="5">
                  <c:v>2001.</c:v>
                </c:pt>
                <c:pt idx="6">
                  <c:v>2002.</c:v>
                </c:pt>
                <c:pt idx="7">
                  <c:v>2003.</c:v>
                </c:pt>
                <c:pt idx="8">
                  <c:v>2004.</c:v>
                </c:pt>
                <c:pt idx="9">
                  <c:v>2005.</c:v>
                </c:pt>
                <c:pt idx="10">
                  <c:v>2006.</c:v>
                </c:pt>
                <c:pt idx="11">
                  <c:v>2007.</c:v>
                </c:pt>
                <c:pt idx="12">
                  <c:v>2008.</c:v>
                </c:pt>
                <c:pt idx="13">
                  <c:v>2009.</c:v>
                </c:pt>
                <c:pt idx="14">
                  <c:v>2010.</c:v>
                </c:pt>
                <c:pt idx="15">
                  <c:v>2011.</c:v>
                </c:pt>
                <c:pt idx="16">
                  <c:v>2012.</c:v>
                </c:pt>
                <c:pt idx="17">
                  <c:v>2013.</c:v>
                </c:pt>
                <c:pt idx="18">
                  <c:v>2014.</c:v>
                </c:pt>
              </c:strCache>
            </c:strRef>
          </c:cat>
          <c:val>
            <c:numRef>
              <c:f>List1!$B$38:$B$56</c:f>
              <c:numCache>
                <c:formatCode>#,##0</c:formatCode>
                <c:ptCount val="19"/>
                <c:pt idx="0">
                  <c:v>2902</c:v>
                </c:pt>
                <c:pt idx="1">
                  <c:v>2981</c:v>
                </c:pt>
                <c:pt idx="2">
                  <c:v>2758</c:v>
                </c:pt>
                <c:pt idx="3">
                  <c:v>2830</c:v>
                </c:pt>
                <c:pt idx="4">
                  <c:v>2164</c:v>
                </c:pt>
                <c:pt idx="5">
                  <c:v>2179</c:v>
                </c:pt>
                <c:pt idx="6">
                  <c:v>2146</c:v>
                </c:pt>
                <c:pt idx="7">
                  <c:v>1997</c:v>
                </c:pt>
                <c:pt idx="8">
                  <c:v>2032</c:v>
                </c:pt>
                <c:pt idx="9">
                  <c:v>2114</c:v>
                </c:pt>
                <c:pt idx="10">
                  <c:v>2110</c:v>
                </c:pt>
                <c:pt idx="11">
                  <c:v>2048</c:v>
                </c:pt>
                <c:pt idx="12">
                  <c:v>2080</c:v>
                </c:pt>
                <c:pt idx="13">
                  <c:v>2009</c:v>
                </c:pt>
                <c:pt idx="14">
                  <c:v>2091</c:v>
                </c:pt>
                <c:pt idx="15">
                  <c:v>1992</c:v>
                </c:pt>
                <c:pt idx="16">
                  <c:v>2121</c:v>
                </c:pt>
                <c:pt idx="17">
                  <c:v>1927</c:v>
                </c:pt>
                <c:pt idx="18">
                  <c:v>2005</c:v>
                </c:pt>
              </c:numCache>
            </c:numRef>
          </c:val>
        </c:ser>
        <c:ser>
          <c:idx val="1"/>
          <c:order val="1"/>
          <c:tx>
            <c:strRef>
              <c:f>List1!$C$37</c:f>
              <c:strCache>
                <c:ptCount val="1"/>
                <c:pt idx="0">
                  <c:v>Umrli</c:v>
                </c:pt>
              </c:strCache>
            </c:strRef>
          </c:tx>
          <c:marker>
            <c:symbol val="none"/>
          </c:marker>
          <c:cat>
            <c:strRef>
              <c:f>List1!$A$38:$A$56</c:f>
              <c:strCache>
                <c:ptCount val="19"/>
                <c:pt idx="0">
                  <c:v>1996.</c:v>
                </c:pt>
                <c:pt idx="1">
                  <c:v>1997.</c:v>
                </c:pt>
                <c:pt idx="2">
                  <c:v>1998.</c:v>
                </c:pt>
                <c:pt idx="3">
                  <c:v>1999.</c:v>
                </c:pt>
                <c:pt idx="4">
                  <c:v>2000.</c:v>
                </c:pt>
                <c:pt idx="5">
                  <c:v>2001.</c:v>
                </c:pt>
                <c:pt idx="6">
                  <c:v>2002.</c:v>
                </c:pt>
                <c:pt idx="7">
                  <c:v>2003.</c:v>
                </c:pt>
                <c:pt idx="8">
                  <c:v>2004.</c:v>
                </c:pt>
                <c:pt idx="9">
                  <c:v>2005.</c:v>
                </c:pt>
                <c:pt idx="10">
                  <c:v>2006.</c:v>
                </c:pt>
                <c:pt idx="11">
                  <c:v>2007.</c:v>
                </c:pt>
                <c:pt idx="12">
                  <c:v>2008.</c:v>
                </c:pt>
                <c:pt idx="13">
                  <c:v>2009.</c:v>
                </c:pt>
                <c:pt idx="14">
                  <c:v>2010.</c:v>
                </c:pt>
                <c:pt idx="15">
                  <c:v>2011.</c:v>
                </c:pt>
                <c:pt idx="16">
                  <c:v>2012.</c:v>
                </c:pt>
                <c:pt idx="17">
                  <c:v>2013.</c:v>
                </c:pt>
                <c:pt idx="18">
                  <c:v>2014.</c:v>
                </c:pt>
              </c:strCache>
            </c:strRef>
          </c:cat>
          <c:val>
            <c:numRef>
              <c:f>List1!$C$38:$C$56</c:f>
              <c:numCache>
                <c:formatCode>#,##0</c:formatCode>
                <c:ptCount val="19"/>
                <c:pt idx="0">
                  <c:v>1774</c:v>
                </c:pt>
                <c:pt idx="1">
                  <c:v>1885</c:v>
                </c:pt>
                <c:pt idx="2">
                  <c:v>1863</c:v>
                </c:pt>
                <c:pt idx="3">
                  <c:v>1785</c:v>
                </c:pt>
                <c:pt idx="4">
                  <c:v>1579</c:v>
                </c:pt>
                <c:pt idx="5">
                  <c:v>1603</c:v>
                </c:pt>
                <c:pt idx="6">
                  <c:v>1496</c:v>
                </c:pt>
                <c:pt idx="7">
                  <c:v>1613</c:v>
                </c:pt>
                <c:pt idx="8">
                  <c:v>1545</c:v>
                </c:pt>
                <c:pt idx="9">
                  <c:v>1655</c:v>
                </c:pt>
                <c:pt idx="10">
                  <c:v>1690</c:v>
                </c:pt>
                <c:pt idx="11">
                  <c:v>1731</c:v>
                </c:pt>
                <c:pt idx="12">
                  <c:v>1772</c:v>
                </c:pt>
                <c:pt idx="13">
                  <c:v>1777</c:v>
                </c:pt>
                <c:pt idx="14">
                  <c:v>1773</c:v>
                </c:pt>
                <c:pt idx="15">
                  <c:v>1767</c:v>
                </c:pt>
                <c:pt idx="16">
                  <c:v>1966</c:v>
                </c:pt>
                <c:pt idx="17">
                  <c:v>1829</c:v>
                </c:pt>
                <c:pt idx="18">
                  <c:v>1805</c:v>
                </c:pt>
              </c:numCache>
            </c:numRef>
          </c:val>
        </c:ser>
        <c:ser>
          <c:idx val="2"/>
          <c:order val="2"/>
          <c:tx>
            <c:strRef>
              <c:f>List1!$D$37</c:f>
              <c:strCache>
                <c:ptCount val="1"/>
                <c:pt idx="0">
                  <c:v>Priraštaj</c:v>
                </c:pt>
              </c:strCache>
            </c:strRef>
          </c:tx>
          <c:marker>
            <c:symbol val="none"/>
          </c:marker>
          <c:cat>
            <c:strRef>
              <c:f>List1!$A$38:$A$56</c:f>
              <c:strCache>
                <c:ptCount val="19"/>
                <c:pt idx="0">
                  <c:v>1996.</c:v>
                </c:pt>
                <c:pt idx="1">
                  <c:v>1997.</c:v>
                </c:pt>
                <c:pt idx="2">
                  <c:v>1998.</c:v>
                </c:pt>
                <c:pt idx="3">
                  <c:v>1999.</c:v>
                </c:pt>
                <c:pt idx="4">
                  <c:v>2000.</c:v>
                </c:pt>
                <c:pt idx="5">
                  <c:v>2001.</c:v>
                </c:pt>
                <c:pt idx="6">
                  <c:v>2002.</c:v>
                </c:pt>
                <c:pt idx="7">
                  <c:v>2003.</c:v>
                </c:pt>
                <c:pt idx="8">
                  <c:v>2004.</c:v>
                </c:pt>
                <c:pt idx="9">
                  <c:v>2005.</c:v>
                </c:pt>
                <c:pt idx="10">
                  <c:v>2006.</c:v>
                </c:pt>
                <c:pt idx="11">
                  <c:v>2007.</c:v>
                </c:pt>
                <c:pt idx="12">
                  <c:v>2008.</c:v>
                </c:pt>
                <c:pt idx="13">
                  <c:v>2009.</c:v>
                </c:pt>
                <c:pt idx="14">
                  <c:v>2010.</c:v>
                </c:pt>
                <c:pt idx="15">
                  <c:v>2011.</c:v>
                </c:pt>
                <c:pt idx="16">
                  <c:v>2012.</c:v>
                </c:pt>
                <c:pt idx="17">
                  <c:v>2013.</c:v>
                </c:pt>
                <c:pt idx="18">
                  <c:v>2014.</c:v>
                </c:pt>
              </c:strCache>
            </c:strRef>
          </c:cat>
          <c:val>
            <c:numRef>
              <c:f>List1!$D$38:$D$56</c:f>
              <c:numCache>
                <c:formatCode>General</c:formatCode>
                <c:ptCount val="19"/>
                <c:pt idx="0">
                  <c:v>1128</c:v>
                </c:pt>
                <c:pt idx="1">
                  <c:v>1096</c:v>
                </c:pt>
                <c:pt idx="2">
                  <c:v>895</c:v>
                </c:pt>
                <c:pt idx="3">
                  <c:v>1045</c:v>
                </c:pt>
                <c:pt idx="4">
                  <c:v>565</c:v>
                </c:pt>
                <c:pt idx="5">
                  <c:v>576</c:v>
                </c:pt>
                <c:pt idx="6">
                  <c:v>650</c:v>
                </c:pt>
                <c:pt idx="7">
                  <c:v>384</c:v>
                </c:pt>
                <c:pt idx="8">
                  <c:v>487</c:v>
                </c:pt>
                <c:pt idx="9">
                  <c:v>459</c:v>
                </c:pt>
                <c:pt idx="10">
                  <c:v>420</c:v>
                </c:pt>
                <c:pt idx="11">
                  <c:v>317</c:v>
                </c:pt>
                <c:pt idx="12">
                  <c:v>308</c:v>
                </c:pt>
                <c:pt idx="13">
                  <c:v>232</c:v>
                </c:pt>
                <c:pt idx="14">
                  <c:v>318</c:v>
                </c:pt>
                <c:pt idx="15">
                  <c:v>225</c:v>
                </c:pt>
                <c:pt idx="16">
                  <c:v>155</c:v>
                </c:pt>
                <c:pt idx="17">
                  <c:v>98</c:v>
                </c:pt>
                <c:pt idx="18">
                  <c:v>200</c:v>
                </c:pt>
              </c:numCache>
            </c:numRef>
          </c:val>
        </c:ser>
        <c:marker val="1"/>
        <c:axId val="75813248"/>
        <c:axId val="89498368"/>
      </c:lineChart>
      <c:catAx>
        <c:axId val="75813248"/>
        <c:scaling>
          <c:orientation val="minMax"/>
        </c:scaling>
        <c:axPos val="b"/>
        <c:majorTickMark val="none"/>
        <c:tickLblPos val="nextTo"/>
        <c:crossAx val="89498368"/>
        <c:crosses val="autoZero"/>
        <c:auto val="1"/>
        <c:lblAlgn val="ctr"/>
        <c:lblOffset val="100"/>
      </c:catAx>
      <c:valAx>
        <c:axId val="89498368"/>
        <c:scaling>
          <c:orientation val="minMax"/>
        </c:scaling>
        <c:axPos val="l"/>
        <c:majorGridlines/>
        <c:numFmt formatCode="#,##0" sourceLinked="1"/>
        <c:majorTickMark val="none"/>
        <c:tickLblPos val="nextTo"/>
        <c:spPr>
          <a:ln w="9525">
            <a:noFill/>
          </a:ln>
        </c:spPr>
        <c:crossAx val="75813248"/>
        <c:crosses val="autoZero"/>
        <c:crossBetween val="between"/>
      </c:valAx>
    </c:plotArea>
    <c:legend>
      <c:legendPos val="b"/>
      <c:layout/>
    </c:legend>
    <c:plotVisOnly val="1"/>
  </c:chart>
  <c:externalData r:id="rId1"/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hr-BA"/>
  <c:chart>
    <c:autoTitleDeleted val="1"/>
    <c:view3D>
      <c:rAngAx val="1"/>
    </c:view3D>
    <c:plotArea>
      <c:layout/>
      <c:bar3DChart>
        <c:barDir val="col"/>
        <c:grouping val="clustered"/>
        <c:ser>
          <c:idx val="0"/>
          <c:order val="0"/>
          <c:tx>
            <c:strRef>
              <c:f>List1!$C$93</c:f>
              <c:strCache>
                <c:ptCount val="1"/>
                <c:pt idx="0">
                  <c:v>Vjernika</c:v>
                </c:pt>
              </c:strCache>
            </c:strRef>
          </c:tx>
          <c:cat>
            <c:strRef>
              <c:f>List1!$B$94:$B$112</c:f>
              <c:strCache>
                <c:ptCount val="19"/>
                <c:pt idx="0">
                  <c:v>1996.</c:v>
                </c:pt>
                <c:pt idx="1">
                  <c:v>1997.</c:v>
                </c:pt>
                <c:pt idx="2">
                  <c:v>1998.</c:v>
                </c:pt>
                <c:pt idx="3">
                  <c:v>1999.</c:v>
                </c:pt>
                <c:pt idx="4">
                  <c:v>2000.</c:v>
                </c:pt>
                <c:pt idx="5">
                  <c:v>2001.</c:v>
                </c:pt>
                <c:pt idx="6">
                  <c:v>2002.</c:v>
                </c:pt>
                <c:pt idx="7">
                  <c:v>2003.</c:v>
                </c:pt>
                <c:pt idx="8">
                  <c:v>2004.</c:v>
                </c:pt>
                <c:pt idx="9">
                  <c:v>2005.</c:v>
                </c:pt>
                <c:pt idx="10">
                  <c:v>2006.</c:v>
                </c:pt>
                <c:pt idx="11">
                  <c:v>2007.</c:v>
                </c:pt>
                <c:pt idx="12">
                  <c:v>2008.</c:v>
                </c:pt>
                <c:pt idx="13">
                  <c:v>2009.</c:v>
                </c:pt>
                <c:pt idx="14">
                  <c:v>2010.</c:v>
                </c:pt>
                <c:pt idx="15">
                  <c:v>2011.</c:v>
                </c:pt>
                <c:pt idx="16">
                  <c:v>2012.</c:v>
                </c:pt>
                <c:pt idx="17">
                  <c:v>2013.</c:v>
                </c:pt>
                <c:pt idx="18">
                  <c:v>2014.</c:v>
                </c:pt>
              </c:strCache>
            </c:strRef>
          </c:cat>
          <c:val>
            <c:numRef>
              <c:f>List1!$C$94:$C$112</c:f>
              <c:numCache>
                <c:formatCode>#,##0</c:formatCode>
                <c:ptCount val="19"/>
                <c:pt idx="0">
                  <c:v>19110</c:v>
                </c:pt>
                <c:pt idx="1">
                  <c:v>18897</c:v>
                </c:pt>
                <c:pt idx="2">
                  <c:v>18993</c:v>
                </c:pt>
                <c:pt idx="3">
                  <c:v>18903</c:v>
                </c:pt>
                <c:pt idx="4">
                  <c:v>19344</c:v>
                </c:pt>
                <c:pt idx="5">
                  <c:v>19850</c:v>
                </c:pt>
                <c:pt idx="6">
                  <c:v>20353</c:v>
                </c:pt>
                <c:pt idx="7">
                  <c:v>20971</c:v>
                </c:pt>
                <c:pt idx="8">
                  <c:v>20857</c:v>
                </c:pt>
                <c:pt idx="9">
                  <c:v>21253</c:v>
                </c:pt>
                <c:pt idx="10">
                  <c:v>21250</c:v>
                </c:pt>
                <c:pt idx="11">
                  <c:v>21242</c:v>
                </c:pt>
                <c:pt idx="12">
                  <c:v>20661</c:v>
                </c:pt>
                <c:pt idx="13">
                  <c:v>20524</c:v>
                </c:pt>
                <c:pt idx="14">
                  <c:v>20958</c:v>
                </c:pt>
                <c:pt idx="15">
                  <c:v>20777</c:v>
                </c:pt>
                <c:pt idx="16">
                  <c:v>20779</c:v>
                </c:pt>
                <c:pt idx="17">
                  <c:v>20579</c:v>
                </c:pt>
                <c:pt idx="18">
                  <c:v>20172</c:v>
                </c:pt>
              </c:numCache>
            </c:numRef>
          </c:val>
        </c:ser>
        <c:gapWidth val="75"/>
        <c:shape val="cylinder"/>
        <c:axId val="68516096"/>
        <c:axId val="68640768"/>
        <c:axId val="0"/>
      </c:bar3DChart>
      <c:catAx>
        <c:axId val="68516096"/>
        <c:scaling>
          <c:orientation val="minMax"/>
        </c:scaling>
        <c:axPos val="b"/>
        <c:majorTickMark val="none"/>
        <c:tickLblPos val="nextTo"/>
        <c:crossAx val="68640768"/>
        <c:crosses val="autoZero"/>
        <c:auto val="1"/>
        <c:lblAlgn val="ctr"/>
        <c:lblOffset val="100"/>
      </c:catAx>
      <c:valAx>
        <c:axId val="68640768"/>
        <c:scaling>
          <c:orientation val="minMax"/>
        </c:scaling>
        <c:axPos val="l"/>
        <c:majorGridlines/>
        <c:numFmt formatCode="#,##0" sourceLinked="1"/>
        <c:majorTickMark val="none"/>
        <c:tickLblPos val="nextTo"/>
        <c:spPr>
          <a:ln w="9525">
            <a:noFill/>
          </a:ln>
        </c:spPr>
        <c:crossAx val="68516096"/>
        <c:crosses val="autoZero"/>
        <c:crossBetween val="between"/>
      </c:valAx>
    </c:plotArea>
    <c:legend>
      <c:legendPos val="b"/>
      <c:layout/>
    </c:legend>
    <c:plotVisOnly val="1"/>
  </c:chart>
  <c:externalData r:id="rId1"/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hr-BA"/>
  <c:chart>
    <c:autoTitleDeleted val="1"/>
    <c:view3D>
      <c:rAngAx val="1"/>
    </c:view3D>
    <c:plotArea>
      <c:layout/>
      <c:bar3DChart>
        <c:barDir val="col"/>
        <c:grouping val="clustered"/>
        <c:ser>
          <c:idx val="0"/>
          <c:order val="0"/>
          <c:tx>
            <c:strRef>
              <c:f>List1!$C$7</c:f>
              <c:strCache>
                <c:ptCount val="1"/>
                <c:pt idx="0">
                  <c:v>Kršteni</c:v>
                </c:pt>
              </c:strCache>
            </c:strRef>
          </c:tx>
          <c:cat>
            <c:strRef>
              <c:f>List1!$B$8:$B$26</c:f>
              <c:strCache>
                <c:ptCount val="19"/>
                <c:pt idx="0">
                  <c:v>1996.</c:v>
                </c:pt>
                <c:pt idx="1">
                  <c:v>1997.</c:v>
                </c:pt>
                <c:pt idx="2">
                  <c:v>1998.</c:v>
                </c:pt>
                <c:pt idx="3">
                  <c:v>1999.</c:v>
                </c:pt>
                <c:pt idx="4">
                  <c:v>2000.</c:v>
                </c:pt>
                <c:pt idx="5">
                  <c:v>2001.</c:v>
                </c:pt>
                <c:pt idx="6">
                  <c:v>2002.</c:v>
                </c:pt>
                <c:pt idx="7">
                  <c:v>2003.</c:v>
                </c:pt>
                <c:pt idx="8">
                  <c:v>2004.</c:v>
                </c:pt>
                <c:pt idx="9">
                  <c:v>2005.</c:v>
                </c:pt>
                <c:pt idx="10">
                  <c:v>2006.</c:v>
                </c:pt>
                <c:pt idx="11">
                  <c:v>2007.</c:v>
                </c:pt>
                <c:pt idx="12">
                  <c:v>2008.</c:v>
                </c:pt>
                <c:pt idx="13">
                  <c:v>2009.</c:v>
                </c:pt>
                <c:pt idx="14">
                  <c:v>2010.</c:v>
                </c:pt>
                <c:pt idx="15">
                  <c:v>2011.</c:v>
                </c:pt>
                <c:pt idx="16">
                  <c:v>2012.</c:v>
                </c:pt>
                <c:pt idx="17">
                  <c:v>2013.</c:v>
                </c:pt>
                <c:pt idx="18">
                  <c:v>2014.</c:v>
                </c:pt>
              </c:strCache>
            </c:strRef>
          </c:cat>
          <c:val>
            <c:numRef>
              <c:f>List1!$C$8:$C$26</c:f>
              <c:numCache>
                <c:formatCode>#,##0</c:formatCode>
                <c:ptCount val="19"/>
                <c:pt idx="0">
                  <c:v>349</c:v>
                </c:pt>
                <c:pt idx="1">
                  <c:v>348</c:v>
                </c:pt>
                <c:pt idx="2">
                  <c:v>343</c:v>
                </c:pt>
                <c:pt idx="3">
                  <c:v>342</c:v>
                </c:pt>
                <c:pt idx="4">
                  <c:v>346</c:v>
                </c:pt>
                <c:pt idx="5">
                  <c:v>305</c:v>
                </c:pt>
                <c:pt idx="6">
                  <c:v>315</c:v>
                </c:pt>
                <c:pt idx="7">
                  <c:v>256</c:v>
                </c:pt>
                <c:pt idx="8">
                  <c:v>271</c:v>
                </c:pt>
                <c:pt idx="9">
                  <c:v>237</c:v>
                </c:pt>
                <c:pt idx="10">
                  <c:v>246</c:v>
                </c:pt>
                <c:pt idx="11">
                  <c:v>225</c:v>
                </c:pt>
                <c:pt idx="12">
                  <c:v>225</c:v>
                </c:pt>
                <c:pt idx="13">
                  <c:v>234</c:v>
                </c:pt>
                <c:pt idx="14">
                  <c:v>225</c:v>
                </c:pt>
                <c:pt idx="15">
                  <c:v>191</c:v>
                </c:pt>
                <c:pt idx="16">
                  <c:v>227</c:v>
                </c:pt>
                <c:pt idx="17">
                  <c:v>210</c:v>
                </c:pt>
                <c:pt idx="18" formatCode="General">
                  <c:v>207</c:v>
                </c:pt>
              </c:numCache>
            </c:numRef>
          </c:val>
        </c:ser>
        <c:ser>
          <c:idx val="1"/>
          <c:order val="1"/>
          <c:tx>
            <c:strRef>
              <c:f>List1!$D$7</c:f>
              <c:strCache>
                <c:ptCount val="1"/>
                <c:pt idx="0">
                  <c:v>Umrli</c:v>
                </c:pt>
              </c:strCache>
            </c:strRef>
          </c:tx>
          <c:cat>
            <c:strRef>
              <c:f>List1!$B$8:$B$26</c:f>
              <c:strCache>
                <c:ptCount val="19"/>
                <c:pt idx="0">
                  <c:v>1996.</c:v>
                </c:pt>
                <c:pt idx="1">
                  <c:v>1997.</c:v>
                </c:pt>
                <c:pt idx="2">
                  <c:v>1998.</c:v>
                </c:pt>
                <c:pt idx="3">
                  <c:v>1999.</c:v>
                </c:pt>
                <c:pt idx="4">
                  <c:v>2000.</c:v>
                </c:pt>
                <c:pt idx="5">
                  <c:v>2001.</c:v>
                </c:pt>
                <c:pt idx="6">
                  <c:v>2002.</c:v>
                </c:pt>
                <c:pt idx="7">
                  <c:v>2003.</c:v>
                </c:pt>
                <c:pt idx="8">
                  <c:v>2004.</c:v>
                </c:pt>
                <c:pt idx="9">
                  <c:v>2005.</c:v>
                </c:pt>
                <c:pt idx="10">
                  <c:v>2006.</c:v>
                </c:pt>
                <c:pt idx="11">
                  <c:v>2007.</c:v>
                </c:pt>
                <c:pt idx="12">
                  <c:v>2008.</c:v>
                </c:pt>
                <c:pt idx="13">
                  <c:v>2009.</c:v>
                </c:pt>
                <c:pt idx="14">
                  <c:v>2010.</c:v>
                </c:pt>
                <c:pt idx="15">
                  <c:v>2011.</c:v>
                </c:pt>
                <c:pt idx="16">
                  <c:v>2012.</c:v>
                </c:pt>
                <c:pt idx="17">
                  <c:v>2013.</c:v>
                </c:pt>
                <c:pt idx="18">
                  <c:v>2014.</c:v>
                </c:pt>
              </c:strCache>
            </c:strRef>
          </c:cat>
          <c:val>
            <c:numRef>
              <c:f>List1!$D$8:$D$26</c:f>
              <c:numCache>
                <c:formatCode>#,##0</c:formatCode>
                <c:ptCount val="19"/>
                <c:pt idx="0">
                  <c:v>253</c:v>
                </c:pt>
                <c:pt idx="1">
                  <c:v>256</c:v>
                </c:pt>
                <c:pt idx="2">
                  <c:v>261</c:v>
                </c:pt>
                <c:pt idx="3">
                  <c:v>258</c:v>
                </c:pt>
                <c:pt idx="4">
                  <c:v>250</c:v>
                </c:pt>
                <c:pt idx="5">
                  <c:v>245</c:v>
                </c:pt>
                <c:pt idx="6">
                  <c:v>253</c:v>
                </c:pt>
                <c:pt idx="7">
                  <c:v>278</c:v>
                </c:pt>
                <c:pt idx="8">
                  <c:v>250</c:v>
                </c:pt>
                <c:pt idx="9">
                  <c:v>250</c:v>
                </c:pt>
                <c:pt idx="10">
                  <c:v>252</c:v>
                </c:pt>
                <c:pt idx="11">
                  <c:v>256</c:v>
                </c:pt>
                <c:pt idx="12">
                  <c:v>281</c:v>
                </c:pt>
                <c:pt idx="13">
                  <c:v>259</c:v>
                </c:pt>
                <c:pt idx="14">
                  <c:v>283</c:v>
                </c:pt>
                <c:pt idx="15">
                  <c:v>273</c:v>
                </c:pt>
                <c:pt idx="16">
                  <c:v>299</c:v>
                </c:pt>
                <c:pt idx="17">
                  <c:v>245</c:v>
                </c:pt>
                <c:pt idx="18" formatCode="General">
                  <c:v>263</c:v>
                </c:pt>
              </c:numCache>
            </c:numRef>
          </c:val>
        </c:ser>
        <c:gapWidth val="75"/>
        <c:shape val="cylinder"/>
        <c:axId val="74305920"/>
        <c:axId val="74308608"/>
        <c:axId val="0"/>
      </c:bar3DChart>
      <c:catAx>
        <c:axId val="74305920"/>
        <c:scaling>
          <c:orientation val="minMax"/>
        </c:scaling>
        <c:axPos val="b"/>
        <c:majorTickMark val="none"/>
        <c:tickLblPos val="nextTo"/>
        <c:crossAx val="74308608"/>
        <c:crosses val="autoZero"/>
        <c:auto val="1"/>
        <c:lblAlgn val="ctr"/>
        <c:lblOffset val="100"/>
      </c:catAx>
      <c:valAx>
        <c:axId val="74308608"/>
        <c:scaling>
          <c:orientation val="minMax"/>
        </c:scaling>
        <c:axPos val="l"/>
        <c:majorGridlines/>
        <c:numFmt formatCode="#,##0" sourceLinked="1"/>
        <c:majorTickMark val="none"/>
        <c:tickLblPos val="nextTo"/>
        <c:spPr>
          <a:ln w="9525">
            <a:noFill/>
          </a:ln>
        </c:spPr>
        <c:crossAx val="74305920"/>
        <c:crosses val="autoZero"/>
        <c:crossBetween val="between"/>
      </c:valAx>
    </c:plotArea>
    <c:legend>
      <c:legendPos val="b"/>
      <c:layout/>
    </c:legend>
    <c:plotVisOnly val="1"/>
  </c:chart>
  <c:externalData r:id="rId1"/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hr-BA"/>
  <c:chart>
    <c:autoTitleDeleted val="1"/>
    <c:plotArea>
      <c:layout/>
      <c:lineChart>
        <c:grouping val="standard"/>
        <c:ser>
          <c:idx val="0"/>
          <c:order val="0"/>
          <c:tx>
            <c:strRef>
              <c:f>List1!$C$7</c:f>
              <c:strCache>
                <c:ptCount val="1"/>
                <c:pt idx="0">
                  <c:v>Kršteni</c:v>
                </c:pt>
              </c:strCache>
            </c:strRef>
          </c:tx>
          <c:marker>
            <c:symbol val="none"/>
          </c:marker>
          <c:cat>
            <c:strRef>
              <c:f>List1!$B$8:$B$26</c:f>
              <c:strCache>
                <c:ptCount val="19"/>
                <c:pt idx="0">
                  <c:v>1996.</c:v>
                </c:pt>
                <c:pt idx="1">
                  <c:v>1997.</c:v>
                </c:pt>
                <c:pt idx="2">
                  <c:v>1998.</c:v>
                </c:pt>
                <c:pt idx="3">
                  <c:v>1999.</c:v>
                </c:pt>
                <c:pt idx="4">
                  <c:v>2000.</c:v>
                </c:pt>
                <c:pt idx="5">
                  <c:v>2001.</c:v>
                </c:pt>
                <c:pt idx="6">
                  <c:v>2002.</c:v>
                </c:pt>
                <c:pt idx="7">
                  <c:v>2003.</c:v>
                </c:pt>
                <c:pt idx="8">
                  <c:v>2004.</c:v>
                </c:pt>
                <c:pt idx="9">
                  <c:v>2005.</c:v>
                </c:pt>
                <c:pt idx="10">
                  <c:v>2006.</c:v>
                </c:pt>
                <c:pt idx="11">
                  <c:v>2007.</c:v>
                </c:pt>
                <c:pt idx="12">
                  <c:v>2008.</c:v>
                </c:pt>
                <c:pt idx="13">
                  <c:v>2009.</c:v>
                </c:pt>
                <c:pt idx="14">
                  <c:v>2010.</c:v>
                </c:pt>
                <c:pt idx="15">
                  <c:v>2011.</c:v>
                </c:pt>
                <c:pt idx="16">
                  <c:v>2012.</c:v>
                </c:pt>
                <c:pt idx="17">
                  <c:v>2013.</c:v>
                </c:pt>
                <c:pt idx="18">
                  <c:v>2014.</c:v>
                </c:pt>
              </c:strCache>
            </c:strRef>
          </c:cat>
          <c:val>
            <c:numRef>
              <c:f>List1!$C$8:$C$26</c:f>
              <c:numCache>
                <c:formatCode>#,##0</c:formatCode>
                <c:ptCount val="19"/>
                <c:pt idx="0">
                  <c:v>349</c:v>
                </c:pt>
                <c:pt idx="1">
                  <c:v>348</c:v>
                </c:pt>
                <c:pt idx="2">
                  <c:v>343</c:v>
                </c:pt>
                <c:pt idx="3">
                  <c:v>342</c:v>
                </c:pt>
                <c:pt idx="4">
                  <c:v>346</c:v>
                </c:pt>
                <c:pt idx="5">
                  <c:v>305</c:v>
                </c:pt>
                <c:pt idx="6">
                  <c:v>315</c:v>
                </c:pt>
                <c:pt idx="7">
                  <c:v>256</c:v>
                </c:pt>
                <c:pt idx="8">
                  <c:v>271</c:v>
                </c:pt>
                <c:pt idx="9">
                  <c:v>237</c:v>
                </c:pt>
                <c:pt idx="10">
                  <c:v>246</c:v>
                </c:pt>
                <c:pt idx="11">
                  <c:v>225</c:v>
                </c:pt>
                <c:pt idx="12">
                  <c:v>225</c:v>
                </c:pt>
                <c:pt idx="13">
                  <c:v>234</c:v>
                </c:pt>
                <c:pt idx="14">
                  <c:v>225</c:v>
                </c:pt>
                <c:pt idx="15">
                  <c:v>191</c:v>
                </c:pt>
                <c:pt idx="16">
                  <c:v>227</c:v>
                </c:pt>
                <c:pt idx="17">
                  <c:v>210</c:v>
                </c:pt>
                <c:pt idx="18" formatCode="General">
                  <c:v>207</c:v>
                </c:pt>
              </c:numCache>
            </c:numRef>
          </c:val>
        </c:ser>
        <c:ser>
          <c:idx val="1"/>
          <c:order val="1"/>
          <c:tx>
            <c:strRef>
              <c:f>List1!$D$7</c:f>
              <c:strCache>
                <c:ptCount val="1"/>
                <c:pt idx="0">
                  <c:v>Umrli</c:v>
                </c:pt>
              </c:strCache>
            </c:strRef>
          </c:tx>
          <c:marker>
            <c:symbol val="none"/>
          </c:marker>
          <c:cat>
            <c:strRef>
              <c:f>List1!$B$8:$B$26</c:f>
              <c:strCache>
                <c:ptCount val="19"/>
                <c:pt idx="0">
                  <c:v>1996.</c:v>
                </c:pt>
                <c:pt idx="1">
                  <c:v>1997.</c:v>
                </c:pt>
                <c:pt idx="2">
                  <c:v>1998.</c:v>
                </c:pt>
                <c:pt idx="3">
                  <c:v>1999.</c:v>
                </c:pt>
                <c:pt idx="4">
                  <c:v>2000.</c:v>
                </c:pt>
                <c:pt idx="5">
                  <c:v>2001.</c:v>
                </c:pt>
                <c:pt idx="6">
                  <c:v>2002.</c:v>
                </c:pt>
                <c:pt idx="7">
                  <c:v>2003.</c:v>
                </c:pt>
                <c:pt idx="8">
                  <c:v>2004.</c:v>
                </c:pt>
                <c:pt idx="9">
                  <c:v>2005.</c:v>
                </c:pt>
                <c:pt idx="10">
                  <c:v>2006.</c:v>
                </c:pt>
                <c:pt idx="11">
                  <c:v>2007.</c:v>
                </c:pt>
                <c:pt idx="12">
                  <c:v>2008.</c:v>
                </c:pt>
                <c:pt idx="13">
                  <c:v>2009.</c:v>
                </c:pt>
                <c:pt idx="14">
                  <c:v>2010.</c:v>
                </c:pt>
                <c:pt idx="15">
                  <c:v>2011.</c:v>
                </c:pt>
                <c:pt idx="16">
                  <c:v>2012.</c:v>
                </c:pt>
                <c:pt idx="17">
                  <c:v>2013.</c:v>
                </c:pt>
                <c:pt idx="18">
                  <c:v>2014.</c:v>
                </c:pt>
              </c:strCache>
            </c:strRef>
          </c:cat>
          <c:val>
            <c:numRef>
              <c:f>List1!$D$8:$D$26</c:f>
              <c:numCache>
                <c:formatCode>#,##0</c:formatCode>
                <c:ptCount val="19"/>
                <c:pt idx="0">
                  <c:v>253</c:v>
                </c:pt>
                <c:pt idx="1">
                  <c:v>256</c:v>
                </c:pt>
                <c:pt idx="2">
                  <c:v>261</c:v>
                </c:pt>
                <c:pt idx="3">
                  <c:v>258</c:v>
                </c:pt>
                <c:pt idx="4">
                  <c:v>250</c:v>
                </c:pt>
                <c:pt idx="5">
                  <c:v>245</c:v>
                </c:pt>
                <c:pt idx="6">
                  <c:v>253</c:v>
                </c:pt>
                <c:pt idx="7">
                  <c:v>278</c:v>
                </c:pt>
                <c:pt idx="8">
                  <c:v>250</c:v>
                </c:pt>
                <c:pt idx="9">
                  <c:v>250</c:v>
                </c:pt>
                <c:pt idx="10">
                  <c:v>252</c:v>
                </c:pt>
                <c:pt idx="11">
                  <c:v>256</c:v>
                </c:pt>
                <c:pt idx="12">
                  <c:v>281</c:v>
                </c:pt>
                <c:pt idx="13">
                  <c:v>259</c:v>
                </c:pt>
                <c:pt idx="14">
                  <c:v>283</c:v>
                </c:pt>
                <c:pt idx="15">
                  <c:v>273</c:v>
                </c:pt>
                <c:pt idx="16">
                  <c:v>299</c:v>
                </c:pt>
                <c:pt idx="17">
                  <c:v>245</c:v>
                </c:pt>
                <c:pt idx="18" formatCode="General">
                  <c:v>263</c:v>
                </c:pt>
              </c:numCache>
            </c:numRef>
          </c:val>
        </c:ser>
        <c:ser>
          <c:idx val="2"/>
          <c:order val="2"/>
          <c:tx>
            <c:strRef>
              <c:f>List1!$E$7</c:f>
              <c:strCache>
                <c:ptCount val="1"/>
                <c:pt idx="0">
                  <c:v>Priraštaj</c:v>
                </c:pt>
              </c:strCache>
            </c:strRef>
          </c:tx>
          <c:marker>
            <c:symbol val="none"/>
          </c:marker>
          <c:cat>
            <c:strRef>
              <c:f>List1!$B$8:$B$26</c:f>
              <c:strCache>
                <c:ptCount val="19"/>
                <c:pt idx="0">
                  <c:v>1996.</c:v>
                </c:pt>
                <c:pt idx="1">
                  <c:v>1997.</c:v>
                </c:pt>
                <c:pt idx="2">
                  <c:v>1998.</c:v>
                </c:pt>
                <c:pt idx="3">
                  <c:v>1999.</c:v>
                </c:pt>
                <c:pt idx="4">
                  <c:v>2000.</c:v>
                </c:pt>
                <c:pt idx="5">
                  <c:v>2001.</c:v>
                </c:pt>
                <c:pt idx="6">
                  <c:v>2002.</c:v>
                </c:pt>
                <c:pt idx="7">
                  <c:v>2003.</c:v>
                </c:pt>
                <c:pt idx="8">
                  <c:v>2004.</c:v>
                </c:pt>
                <c:pt idx="9">
                  <c:v>2005.</c:v>
                </c:pt>
                <c:pt idx="10">
                  <c:v>2006.</c:v>
                </c:pt>
                <c:pt idx="11">
                  <c:v>2007.</c:v>
                </c:pt>
                <c:pt idx="12">
                  <c:v>2008.</c:v>
                </c:pt>
                <c:pt idx="13">
                  <c:v>2009.</c:v>
                </c:pt>
                <c:pt idx="14">
                  <c:v>2010.</c:v>
                </c:pt>
                <c:pt idx="15">
                  <c:v>2011.</c:v>
                </c:pt>
                <c:pt idx="16">
                  <c:v>2012.</c:v>
                </c:pt>
                <c:pt idx="17">
                  <c:v>2013.</c:v>
                </c:pt>
                <c:pt idx="18">
                  <c:v>2014.</c:v>
                </c:pt>
              </c:strCache>
            </c:strRef>
          </c:cat>
          <c:val>
            <c:numRef>
              <c:f>List1!$E$8:$E$26</c:f>
              <c:numCache>
                <c:formatCode>General</c:formatCode>
                <c:ptCount val="19"/>
                <c:pt idx="0">
                  <c:v>96</c:v>
                </c:pt>
                <c:pt idx="1">
                  <c:v>92</c:v>
                </c:pt>
                <c:pt idx="2">
                  <c:v>82</c:v>
                </c:pt>
                <c:pt idx="3">
                  <c:v>84</c:v>
                </c:pt>
                <c:pt idx="4">
                  <c:v>96</c:v>
                </c:pt>
                <c:pt idx="5">
                  <c:v>60</c:v>
                </c:pt>
                <c:pt idx="6">
                  <c:v>62</c:v>
                </c:pt>
                <c:pt idx="7">
                  <c:v>-22</c:v>
                </c:pt>
                <c:pt idx="8">
                  <c:v>21</c:v>
                </c:pt>
                <c:pt idx="9">
                  <c:v>-13</c:v>
                </c:pt>
                <c:pt idx="10">
                  <c:v>-6</c:v>
                </c:pt>
                <c:pt idx="11">
                  <c:v>-31</c:v>
                </c:pt>
                <c:pt idx="12">
                  <c:v>-56</c:v>
                </c:pt>
                <c:pt idx="13">
                  <c:v>-25</c:v>
                </c:pt>
                <c:pt idx="14">
                  <c:v>-58</c:v>
                </c:pt>
                <c:pt idx="15">
                  <c:v>-82</c:v>
                </c:pt>
                <c:pt idx="16">
                  <c:v>-72</c:v>
                </c:pt>
                <c:pt idx="17">
                  <c:v>-35</c:v>
                </c:pt>
                <c:pt idx="18">
                  <c:v>-56</c:v>
                </c:pt>
              </c:numCache>
            </c:numRef>
          </c:val>
        </c:ser>
        <c:marker val="1"/>
        <c:axId val="76076160"/>
        <c:axId val="78746368"/>
      </c:lineChart>
      <c:catAx>
        <c:axId val="76076160"/>
        <c:scaling>
          <c:orientation val="minMax"/>
        </c:scaling>
        <c:axPos val="b"/>
        <c:majorTickMark val="none"/>
        <c:tickLblPos val="nextTo"/>
        <c:crossAx val="78746368"/>
        <c:crosses val="autoZero"/>
        <c:auto val="1"/>
        <c:lblAlgn val="ctr"/>
        <c:lblOffset val="100"/>
      </c:catAx>
      <c:valAx>
        <c:axId val="78746368"/>
        <c:scaling>
          <c:orientation val="minMax"/>
        </c:scaling>
        <c:axPos val="l"/>
        <c:majorGridlines/>
        <c:numFmt formatCode="#,##0" sourceLinked="1"/>
        <c:majorTickMark val="none"/>
        <c:tickLblPos val="nextTo"/>
        <c:spPr>
          <a:ln w="9525">
            <a:noFill/>
          </a:ln>
        </c:spPr>
        <c:crossAx val="76076160"/>
        <c:crosses val="autoZero"/>
        <c:crossBetween val="between"/>
      </c:valAx>
    </c:plotArea>
    <c:legend>
      <c:legendPos val="b"/>
      <c:layout/>
    </c:legend>
    <c:plotVisOnly val="1"/>
  </c:chart>
  <c:externalData r:id="rId1"/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hr-BA"/>
  <c:chart>
    <c:autoTitleDeleted val="1"/>
    <c:view3D>
      <c:rAngAx val="1"/>
    </c:view3D>
    <c:plotArea>
      <c:layout/>
      <c:bar3DChart>
        <c:barDir val="col"/>
        <c:grouping val="clustered"/>
        <c:ser>
          <c:idx val="0"/>
          <c:order val="0"/>
          <c:tx>
            <c:strRef>
              <c:f>List1!$C$7</c:f>
              <c:strCache>
                <c:ptCount val="1"/>
                <c:pt idx="0">
                  <c:v>Vjernika</c:v>
                </c:pt>
              </c:strCache>
            </c:strRef>
          </c:tx>
          <c:cat>
            <c:strRef>
              <c:f>List1!$B$8:$B$26</c:f>
              <c:strCache>
                <c:ptCount val="19"/>
                <c:pt idx="0">
                  <c:v>1996.</c:v>
                </c:pt>
                <c:pt idx="1">
                  <c:v>1997.</c:v>
                </c:pt>
                <c:pt idx="2">
                  <c:v>1998.</c:v>
                </c:pt>
                <c:pt idx="3">
                  <c:v>1999.</c:v>
                </c:pt>
                <c:pt idx="4">
                  <c:v>2000.</c:v>
                </c:pt>
                <c:pt idx="5">
                  <c:v>2001.</c:v>
                </c:pt>
                <c:pt idx="6">
                  <c:v>2002.</c:v>
                </c:pt>
                <c:pt idx="7">
                  <c:v>2003.</c:v>
                </c:pt>
                <c:pt idx="8">
                  <c:v>2004.</c:v>
                </c:pt>
                <c:pt idx="9">
                  <c:v>2005.</c:v>
                </c:pt>
                <c:pt idx="10">
                  <c:v>2006.</c:v>
                </c:pt>
                <c:pt idx="11">
                  <c:v>2007.</c:v>
                </c:pt>
                <c:pt idx="12">
                  <c:v>2008.</c:v>
                </c:pt>
                <c:pt idx="13">
                  <c:v>2009.</c:v>
                </c:pt>
                <c:pt idx="14">
                  <c:v>2010.</c:v>
                </c:pt>
                <c:pt idx="15">
                  <c:v>2011</c:v>
                </c:pt>
                <c:pt idx="16">
                  <c:v>2012.</c:v>
                </c:pt>
                <c:pt idx="17">
                  <c:v>2013.</c:v>
                </c:pt>
                <c:pt idx="18">
                  <c:v>2014.</c:v>
                </c:pt>
              </c:strCache>
            </c:strRef>
          </c:cat>
          <c:val>
            <c:numRef>
              <c:f>List1!$C$8:$C$26</c:f>
              <c:numCache>
                <c:formatCode>#,##0</c:formatCode>
                <c:ptCount val="19"/>
                <c:pt idx="0">
                  <c:v>424915</c:v>
                </c:pt>
                <c:pt idx="1">
                  <c:v>451385</c:v>
                </c:pt>
                <c:pt idx="2">
                  <c:v>451208</c:v>
                </c:pt>
                <c:pt idx="3">
                  <c:v>448186</c:v>
                </c:pt>
                <c:pt idx="4">
                  <c:v>456058</c:v>
                </c:pt>
                <c:pt idx="5">
                  <c:v>458110</c:v>
                </c:pt>
                <c:pt idx="6">
                  <c:v>463687</c:v>
                </c:pt>
                <c:pt idx="7">
                  <c:v>464821</c:v>
                </c:pt>
                <c:pt idx="8">
                  <c:v>464694</c:v>
                </c:pt>
                <c:pt idx="9">
                  <c:v>462690</c:v>
                </c:pt>
                <c:pt idx="10">
                  <c:v>463131</c:v>
                </c:pt>
                <c:pt idx="11">
                  <c:v>459102</c:v>
                </c:pt>
                <c:pt idx="12">
                  <c:v>454921</c:v>
                </c:pt>
                <c:pt idx="13">
                  <c:v>448147</c:v>
                </c:pt>
                <c:pt idx="14">
                  <c:v>443013</c:v>
                </c:pt>
                <c:pt idx="15">
                  <c:v>443084</c:v>
                </c:pt>
                <c:pt idx="16">
                  <c:v>435562</c:v>
                </c:pt>
                <c:pt idx="17">
                  <c:v>432177</c:v>
                </c:pt>
                <c:pt idx="18">
                  <c:v>420294</c:v>
                </c:pt>
              </c:numCache>
            </c:numRef>
          </c:val>
        </c:ser>
        <c:gapWidth val="75"/>
        <c:shape val="cylinder"/>
        <c:axId val="2651648"/>
        <c:axId val="2653184"/>
        <c:axId val="0"/>
      </c:bar3DChart>
      <c:catAx>
        <c:axId val="2651648"/>
        <c:scaling>
          <c:orientation val="minMax"/>
        </c:scaling>
        <c:axPos val="b"/>
        <c:majorTickMark val="none"/>
        <c:tickLblPos val="nextTo"/>
        <c:crossAx val="2653184"/>
        <c:crosses val="autoZero"/>
        <c:auto val="1"/>
        <c:lblAlgn val="ctr"/>
        <c:lblOffset val="100"/>
      </c:catAx>
      <c:valAx>
        <c:axId val="2653184"/>
        <c:scaling>
          <c:orientation val="minMax"/>
        </c:scaling>
        <c:axPos val="l"/>
        <c:majorGridlines/>
        <c:numFmt formatCode="#,##0" sourceLinked="1"/>
        <c:majorTickMark val="none"/>
        <c:tickLblPos val="nextTo"/>
        <c:spPr>
          <a:ln w="9525">
            <a:noFill/>
          </a:ln>
        </c:spPr>
        <c:crossAx val="2651648"/>
        <c:crosses val="autoZero"/>
        <c:crossBetween val="between"/>
      </c:valAx>
    </c:plotArea>
    <c:legend>
      <c:legendPos val="b"/>
      <c:layout/>
    </c:legend>
    <c:plotVisOnly val="1"/>
  </c:chart>
  <c:externalData r:id="rId1"/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hr-BA"/>
  <c:chart>
    <c:autoTitleDeleted val="1"/>
    <c:plotArea>
      <c:layout/>
      <c:lineChart>
        <c:grouping val="standard"/>
        <c:ser>
          <c:idx val="0"/>
          <c:order val="0"/>
          <c:tx>
            <c:strRef>
              <c:f>List1!$C$32</c:f>
              <c:strCache>
                <c:ptCount val="1"/>
                <c:pt idx="0">
                  <c:v>Vjernika</c:v>
                </c:pt>
              </c:strCache>
            </c:strRef>
          </c:tx>
          <c:marker>
            <c:symbol val="none"/>
          </c:marker>
          <c:cat>
            <c:strRef>
              <c:f>List1!$B$33:$B$51</c:f>
              <c:strCache>
                <c:ptCount val="19"/>
                <c:pt idx="0">
                  <c:v>1996.</c:v>
                </c:pt>
                <c:pt idx="1">
                  <c:v>1997.</c:v>
                </c:pt>
                <c:pt idx="2">
                  <c:v>1998.</c:v>
                </c:pt>
                <c:pt idx="3">
                  <c:v>1999.</c:v>
                </c:pt>
                <c:pt idx="4">
                  <c:v>2000.</c:v>
                </c:pt>
                <c:pt idx="5">
                  <c:v>2001.</c:v>
                </c:pt>
                <c:pt idx="6">
                  <c:v>2002.</c:v>
                </c:pt>
                <c:pt idx="7">
                  <c:v>2003.</c:v>
                </c:pt>
                <c:pt idx="8">
                  <c:v>2004.</c:v>
                </c:pt>
                <c:pt idx="9">
                  <c:v>2005.</c:v>
                </c:pt>
                <c:pt idx="10">
                  <c:v>2006.</c:v>
                </c:pt>
                <c:pt idx="11">
                  <c:v>2007.</c:v>
                </c:pt>
                <c:pt idx="12">
                  <c:v>2008.</c:v>
                </c:pt>
                <c:pt idx="13">
                  <c:v>2009.</c:v>
                </c:pt>
                <c:pt idx="14">
                  <c:v>2010.</c:v>
                </c:pt>
                <c:pt idx="15">
                  <c:v>2011.</c:v>
                </c:pt>
                <c:pt idx="16">
                  <c:v>2012.</c:v>
                </c:pt>
                <c:pt idx="17">
                  <c:v>2013.</c:v>
                </c:pt>
                <c:pt idx="18">
                  <c:v>2014.</c:v>
                </c:pt>
              </c:strCache>
            </c:strRef>
          </c:cat>
          <c:val>
            <c:numRef>
              <c:f>List1!$C$33:$C$51</c:f>
              <c:numCache>
                <c:formatCode>#,##0</c:formatCode>
                <c:ptCount val="19"/>
                <c:pt idx="0">
                  <c:v>424915</c:v>
                </c:pt>
                <c:pt idx="1">
                  <c:v>451385</c:v>
                </c:pt>
                <c:pt idx="2">
                  <c:v>451208</c:v>
                </c:pt>
                <c:pt idx="3">
                  <c:v>448186</c:v>
                </c:pt>
                <c:pt idx="4">
                  <c:v>456058</c:v>
                </c:pt>
                <c:pt idx="5">
                  <c:v>458110</c:v>
                </c:pt>
                <c:pt idx="6">
                  <c:v>463687</c:v>
                </c:pt>
                <c:pt idx="7">
                  <c:v>464821</c:v>
                </c:pt>
                <c:pt idx="8">
                  <c:v>464694</c:v>
                </c:pt>
                <c:pt idx="9">
                  <c:v>462690</c:v>
                </c:pt>
                <c:pt idx="10">
                  <c:v>463131</c:v>
                </c:pt>
                <c:pt idx="11">
                  <c:v>459102</c:v>
                </c:pt>
                <c:pt idx="12">
                  <c:v>454921</c:v>
                </c:pt>
                <c:pt idx="13">
                  <c:v>448147</c:v>
                </c:pt>
                <c:pt idx="14">
                  <c:v>443013</c:v>
                </c:pt>
                <c:pt idx="15">
                  <c:v>443084</c:v>
                </c:pt>
                <c:pt idx="16">
                  <c:v>435562</c:v>
                </c:pt>
                <c:pt idx="17">
                  <c:v>432177</c:v>
                </c:pt>
                <c:pt idx="18">
                  <c:v>420294</c:v>
                </c:pt>
              </c:numCache>
            </c:numRef>
          </c:val>
        </c:ser>
        <c:marker val="1"/>
        <c:axId val="68989312"/>
        <c:axId val="74307456"/>
      </c:lineChart>
      <c:catAx>
        <c:axId val="68989312"/>
        <c:scaling>
          <c:orientation val="minMax"/>
        </c:scaling>
        <c:axPos val="b"/>
        <c:majorTickMark val="none"/>
        <c:tickLblPos val="nextTo"/>
        <c:crossAx val="74307456"/>
        <c:crosses val="autoZero"/>
        <c:auto val="1"/>
        <c:lblAlgn val="ctr"/>
        <c:lblOffset val="100"/>
      </c:catAx>
      <c:valAx>
        <c:axId val="74307456"/>
        <c:scaling>
          <c:orientation val="minMax"/>
        </c:scaling>
        <c:axPos val="l"/>
        <c:majorGridlines/>
        <c:numFmt formatCode="#,##0" sourceLinked="1"/>
        <c:majorTickMark val="none"/>
        <c:tickLblPos val="nextTo"/>
        <c:spPr>
          <a:ln w="9525">
            <a:noFill/>
          </a:ln>
        </c:spPr>
        <c:crossAx val="68989312"/>
        <c:crosses val="autoZero"/>
        <c:crossBetween val="between"/>
      </c:valAx>
    </c:plotArea>
    <c:legend>
      <c:legendPos val="b"/>
      <c:layout/>
    </c:legend>
    <c:plotVisOnly val="1"/>
  </c:chart>
  <c:externalData r:id="rId1"/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hr-BA"/>
  <c:chart>
    <c:autoTitleDeleted val="1"/>
    <c:view3D>
      <c:rAngAx val="1"/>
    </c:view3D>
    <c:plotArea>
      <c:layout/>
      <c:bar3DChart>
        <c:barDir val="col"/>
        <c:grouping val="clustered"/>
        <c:ser>
          <c:idx val="0"/>
          <c:order val="0"/>
          <c:tx>
            <c:strRef>
              <c:f>List1!$C$56</c:f>
              <c:strCache>
                <c:ptCount val="1"/>
                <c:pt idx="0">
                  <c:v>Kršteni</c:v>
                </c:pt>
              </c:strCache>
            </c:strRef>
          </c:tx>
          <c:cat>
            <c:strRef>
              <c:f>List1!$B$57:$B$75</c:f>
              <c:strCache>
                <c:ptCount val="19"/>
                <c:pt idx="0">
                  <c:v>1996.</c:v>
                </c:pt>
                <c:pt idx="1">
                  <c:v>1997.</c:v>
                </c:pt>
                <c:pt idx="2">
                  <c:v>1998.</c:v>
                </c:pt>
                <c:pt idx="3">
                  <c:v>1999.</c:v>
                </c:pt>
                <c:pt idx="4">
                  <c:v>2000.</c:v>
                </c:pt>
                <c:pt idx="5">
                  <c:v>2001.</c:v>
                </c:pt>
                <c:pt idx="6">
                  <c:v>2002.</c:v>
                </c:pt>
                <c:pt idx="7">
                  <c:v>2003.</c:v>
                </c:pt>
                <c:pt idx="8">
                  <c:v>2004.</c:v>
                </c:pt>
                <c:pt idx="9">
                  <c:v>2005.</c:v>
                </c:pt>
                <c:pt idx="10">
                  <c:v>2006.</c:v>
                </c:pt>
                <c:pt idx="11">
                  <c:v>2007.</c:v>
                </c:pt>
                <c:pt idx="12">
                  <c:v>2008.</c:v>
                </c:pt>
                <c:pt idx="13">
                  <c:v>2009.</c:v>
                </c:pt>
                <c:pt idx="14">
                  <c:v>2010.</c:v>
                </c:pt>
                <c:pt idx="15">
                  <c:v>2011.</c:v>
                </c:pt>
                <c:pt idx="16">
                  <c:v>2012.</c:v>
                </c:pt>
                <c:pt idx="17">
                  <c:v>2013.</c:v>
                </c:pt>
                <c:pt idx="18">
                  <c:v>2014.</c:v>
                </c:pt>
              </c:strCache>
            </c:strRef>
          </c:cat>
          <c:val>
            <c:numRef>
              <c:f>List1!$C$57:$C$75</c:f>
              <c:numCache>
                <c:formatCode>General</c:formatCode>
                <c:ptCount val="19"/>
                <c:pt idx="0">
                  <c:v>6739</c:v>
                </c:pt>
                <c:pt idx="1">
                  <c:v>7127</c:v>
                </c:pt>
                <c:pt idx="2">
                  <c:v>6779</c:v>
                </c:pt>
                <c:pt idx="3">
                  <c:v>6736</c:v>
                </c:pt>
                <c:pt idx="4">
                  <c:v>6409</c:v>
                </c:pt>
                <c:pt idx="5">
                  <c:v>5734</c:v>
                </c:pt>
                <c:pt idx="6">
                  <c:v>5543</c:v>
                </c:pt>
                <c:pt idx="7">
                  <c:v>5256</c:v>
                </c:pt>
                <c:pt idx="8">
                  <c:v>5184</c:v>
                </c:pt>
                <c:pt idx="9">
                  <c:v>5244</c:v>
                </c:pt>
                <c:pt idx="10">
                  <c:v>5146</c:v>
                </c:pt>
                <c:pt idx="11">
                  <c:v>4915</c:v>
                </c:pt>
                <c:pt idx="12">
                  <c:v>4799</c:v>
                </c:pt>
                <c:pt idx="13">
                  <c:v>4686</c:v>
                </c:pt>
                <c:pt idx="14">
                  <c:v>4726</c:v>
                </c:pt>
                <c:pt idx="15">
                  <c:v>4475</c:v>
                </c:pt>
                <c:pt idx="16">
                  <c:v>4992</c:v>
                </c:pt>
                <c:pt idx="17">
                  <c:v>4327</c:v>
                </c:pt>
                <c:pt idx="18">
                  <c:v>4158</c:v>
                </c:pt>
              </c:numCache>
            </c:numRef>
          </c:val>
        </c:ser>
        <c:ser>
          <c:idx val="1"/>
          <c:order val="1"/>
          <c:tx>
            <c:strRef>
              <c:f>List1!$D$56</c:f>
              <c:strCache>
                <c:ptCount val="1"/>
                <c:pt idx="0">
                  <c:v>Umrli</c:v>
                </c:pt>
              </c:strCache>
            </c:strRef>
          </c:tx>
          <c:cat>
            <c:strRef>
              <c:f>List1!$B$57:$B$75</c:f>
              <c:strCache>
                <c:ptCount val="19"/>
                <c:pt idx="0">
                  <c:v>1996.</c:v>
                </c:pt>
                <c:pt idx="1">
                  <c:v>1997.</c:v>
                </c:pt>
                <c:pt idx="2">
                  <c:v>1998.</c:v>
                </c:pt>
                <c:pt idx="3">
                  <c:v>1999.</c:v>
                </c:pt>
                <c:pt idx="4">
                  <c:v>2000.</c:v>
                </c:pt>
                <c:pt idx="5">
                  <c:v>2001.</c:v>
                </c:pt>
                <c:pt idx="6">
                  <c:v>2002.</c:v>
                </c:pt>
                <c:pt idx="7">
                  <c:v>2003.</c:v>
                </c:pt>
                <c:pt idx="8">
                  <c:v>2004.</c:v>
                </c:pt>
                <c:pt idx="9">
                  <c:v>2005.</c:v>
                </c:pt>
                <c:pt idx="10">
                  <c:v>2006.</c:v>
                </c:pt>
                <c:pt idx="11">
                  <c:v>2007.</c:v>
                </c:pt>
                <c:pt idx="12">
                  <c:v>2008.</c:v>
                </c:pt>
                <c:pt idx="13">
                  <c:v>2009.</c:v>
                </c:pt>
                <c:pt idx="14">
                  <c:v>2010.</c:v>
                </c:pt>
                <c:pt idx="15">
                  <c:v>2011.</c:v>
                </c:pt>
                <c:pt idx="16">
                  <c:v>2012.</c:v>
                </c:pt>
                <c:pt idx="17">
                  <c:v>2013.</c:v>
                </c:pt>
                <c:pt idx="18">
                  <c:v>2014.</c:v>
                </c:pt>
              </c:strCache>
            </c:strRef>
          </c:cat>
          <c:val>
            <c:numRef>
              <c:f>List1!$D$57:$D$75</c:f>
              <c:numCache>
                <c:formatCode>General</c:formatCode>
                <c:ptCount val="19"/>
                <c:pt idx="0">
                  <c:v>5272</c:v>
                </c:pt>
                <c:pt idx="1">
                  <c:v>5841</c:v>
                </c:pt>
                <c:pt idx="2">
                  <c:v>5956</c:v>
                </c:pt>
                <c:pt idx="3">
                  <c:v>5892</c:v>
                </c:pt>
                <c:pt idx="4">
                  <c:v>5831</c:v>
                </c:pt>
                <c:pt idx="5">
                  <c:v>5655</c:v>
                </c:pt>
                <c:pt idx="6">
                  <c:v>5565</c:v>
                </c:pt>
                <c:pt idx="7">
                  <c:v>5996</c:v>
                </c:pt>
                <c:pt idx="8">
                  <c:v>5937</c:v>
                </c:pt>
                <c:pt idx="9">
                  <c:v>5896</c:v>
                </c:pt>
                <c:pt idx="10">
                  <c:v>5892</c:v>
                </c:pt>
                <c:pt idx="11">
                  <c:v>6155</c:v>
                </c:pt>
                <c:pt idx="12">
                  <c:v>6214</c:v>
                </c:pt>
                <c:pt idx="13">
                  <c:v>6075</c:v>
                </c:pt>
                <c:pt idx="14">
                  <c:v>6136</c:v>
                </c:pt>
                <c:pt idx="15">
                  <c:v>6252</c:v>
                </c:pt>
                <c:pt idx="16">
                  <c:v>6420</c:v>
                </c:pt>
                <c:pt idx="17">
                  <c:v>6187</c:v>
                </c:pt>
                <c:pt idx="18">
                  <c:v>4819</c:v>
                </c:pt>
              </c:numCache>
            </c:numRef>
          </c:val>
        </c:ser>
        <c:gapWidth val="75"/>
        <c:shape val="cylinder"/>
        <c:axId val="75488640"/>
        <c:axId val="75649408"/>
        <c:axId val="0"/>
      </c:bar3DChart>
      <c:catAx>
        <c:axId val="75488640"/>
        <c:scaling>
          <c:orientation val="minMax"/>
        </c:scaling>
        <c:axPos val="b"/>
        <c:majorTickMark val="none"/>
        <c:tickLblPos val="nextTo"/>
        <c:crossAx val="75649408"/>
        <c:crosses val="autoZero"/>
        <c:auto val="1"/>
        <c:lblAlgn val="ctr"/>
        <c:lblOffset val="100"/>
      </c:catAx>
      <c:valAx>
        <c:axId val="75649408"/>
        <c:scaling>
          <c:orientation val="minMax"/>
        </c:scaling>
        <c:axPos val="l"/>
        <c:majorGridlines/>
        <c:numFmt formatCode="General" sourceLinked="1"/>
        <c:majorTickMark val="none"/>
        <c:tickLblPos val="nextTo"/>
        <c:spPr>
          <a:ln w="9525">
            <a:noFill/>
          </a:ln>
        </c:spPr>
        <c:crossAx val="75488640"/>
        <c:crosses val="autoZero"/>
        <c:crossBetween val="between"/>
      </c:valAx>
    </c:plotArea>
    <c:legend>
      <c:legendPos val="b"/>
      <c:layout/>
    </c:legend>
    <c:plotVisOnly val="1"/>
  </c:chart>
  <c:externalData r:id="rId1"/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hr-BA"/>
  <c:chart>
    <c:autoTitleDeleted val="1"/>
    <c:plotArea>
      <c:layout/>
      <c:lineChart>
        <c:grouping val="standard"/>
        <c:ser>
          <c:idx val="0"/>
          <c:order val="0"/>
          <c:tx>
            <c:strRef>
              <c:f>List1!$C$126</c:f>
              <c:strCache>
                <c:ptCount val="1"/>
                <c:pt idx="0">
                  <c:v>Kršteni</c:v>
                </c:pt>
              </c:strCache>
            </c:strRef>
          </c:tx>
          <c:marker>
            <c:symbol val="none"/>
          </c:marker>
          <c:cat>
            <c:strRef>
              <c:f>List1!$B$127:$B$145</c:f>
              <c:strCache>
                <c:ptCount val="19"/>
                <c:pt idx="0">
                  <c:v>1996.</c:v>
                </c:pt>
                <c:pt idx="1">
                  <c:v>1997.</c:v>
                </c:pt>
                <c:pt idx="2">
                  <c:v>1998.</c:v>
                </c:pt>
                <c:pt idx="3">
                  <c:v>1999.</c:v>
                </c:pt>
                <c:pt idx="4">
                  <c:v>2000.</c:v>
                </c:pt>
                <c:pt idx="5">
                  <c:v>2001.</c:v>
                </c:pt>
                <c:pt idx="6">
                  <c:v>2002.</c:v>
                </c:pt>
                <c:pt idx="7">
                  <c:v>2003.</c:v>
                </c:pt>
                <c:pt idx="8">
                  <c:v>2004.</c:v>
                </c:pt>
                <c:pt idx="9">
                  <c:v>2005.</c:v>
                </c:pt>
                <c:pt idx="10">
                  <c:v>2006.</c:v>
                </c:pt>
                <c:pt idx="11">
                  <c:v>2007.</c:v>
                </c:pt>
                <c:pt idx="12">
                  <c:v>2008.</c:v>
                </c:pt>
                <c:pt idx="13">
                  <c:v>2009.</c:v>
                </c:pt>
                <c:pt idx="14">
                  <c:v>2010.</c:v>
                </c:pt>
                <c:pt idx="15">
                  <c:v>2011.</c:v>
                </c:pt>
                <c:pt idx="16">
                  <c:v>2012.</c:v>
                </c:pt>
                <c:pt idx="17">
                  <c:v>2013.</c:v>
                </c:pt>
                <c:pt idx="18">
                  <c:v>2014.</c:v>
                </c:pt>
              </c:strCache>
            </c:strRef>
          </c:cat>
          <c:val>
            <c:numRef>
              <c:f>List1!$C$127:$C$145</c:f>
              <c:numCache>
                <c:formatCode>General</c:formatCode>
                <c:ptCount val="19"/>
                <c:pt idx="0">
                  <c:v>6739</c:v>
                </c:pt>
                <c:pt idx="1">
                  <c:v>7127</c:v>
                </c:pt>
                <c:pt idx="2">
                  <c:v>6779</c:v>
                </c:pt>
                <c:pt idx="3">
                  <c:v>6736</c:v>
                </c:pt>
                <c:pt idx="4">
                  <c:v>6409</c:v>
                </c:pt>
                <c:pt idx="5">
                  <c:v>5734</c:v>
                </c:pt>
                <c:pt idx="6">
                  <c:v>5543</c:v>
                </c:pt>
                <c:pt idx="7">
                  <c:v>5256</c:v>
                </c:pt>
                <c:pt idx="8">
                  <c:v>5184</c:v>
                </c:pt>
                <c:pt idx="9">
                  <c:v>5244</c:v>
                </c:pt>
                <c:pt idx="10">
                  <c:v>5146</c:v>
                </c:pt>
                <c:pt idx="11">
                  <c:v>4915</c:v>
                </c:pt>
                <c:pt idx="12">
                  <c:v>4799</c:v>
                </c:pt>
                <c:pt idx="13">
                  <c:v>4686</c:v>
                </c:pt>
                <c:pt idx="14">
                  <c:v>4726</c:v>
                </c:pt>
                <c:pt idx="15">
                  <c:v>4475</c:v>
                </c:pt>
                <c:pt idx="16">
                  <c:v>4992</c:v>
                </c:pt>
                <c:pt idx="17">
                  <c:v>4327</c:v>
                </c:pt>
                <c:pt idx="18">
                  <c:v>4158</c:v>
                </c:pt>
              </c:numCache>
            </c:numRef>
          </c:val>
        </c:ser>
        <c:ser>
          <c:idx val="1"/>
          <c:order val="1"/>
          <c:tx>
            <c:strRef>
              <c:f>List1!$D$126</c:f>
              <c:strCache>
                <c:ptCount val="1"/>
                <c:pt idx="0">
                  <c:v>Umrli</c:v>
                </c:pt>
              </c:strCache>
            </c:strRef>
          </c:tx>
          <c:marker>
            <c:symbol val="none"/>
          </c:marker>
          <c:cat>
            <c:strRef>
              <c:f>List1!$B$127:$B$145</c:f>
              <c:strCache>
                <c:ptCount val="19"/>
                <c:pt idx="0">
                  <c:v>1996.</c:v>
                </c:pt>
                <c:pt idx="1">
                  <c:v>1997.</c:v>
                </c:pt>
                <c:pt idx="2">
                  <c:v>1998.</c:v>
                </c:pt>
                <c:pt idx="3">
                  <c:v>1999.</c:v>
                </c:pt>
                <c:pt idx="4">
                  <c:v>2000.</c:v>
                </c:pt>
                <c:pt idx="5">
                  <c:v>2001.</c:v>
                </c:pt>
                <c:pt idx="6">
                  <c:v>2002.</c:v>
                </c:pt>
                <c:pt idx="7">
                  <c:v>2003.</c:v>
                </c:pt>
                <c:pt idx="8">
                  <c:v>2004.</c:v>
                </c:pt>
                <c:pt idx="9">
                  <c:v>2005.</c:v>
                </c:pt>
                <c:pt idx="10">
                  <c:v>2006.</c:v>
                </c:pt>
                <c:pt idx="11">
                  <c:v>2007.</c:v>
                </c:pt>
                <c:pt idx="12">
                  <c:v>2008.</c:v>
                </c:pt>
                <c:pt idx="13">
                  <c:v>2009.</c:v>
                </c:pt>
                <c:pt idx="14">
                  <c:v>2010.</c:v>
                </c:pt>
                <c:pt idx="15">
                  <c:v>2011.</c:v>
                </c:pt>
                <c:pt idx="16">
                  <c:v>2012.</c:v>
                </c:pt>
                <c:pt idx="17">
                  <c:v>2013.</c:v>
                </c:pt>
                <c:pt idx="18">
                  <c:v>2014.</c:v>
                </c:pt>
              </c:strCache>
            </c:strRef>
          </c:cat>
          <c:val>
            <c:numRef>
              <c:f>List1!$D$127:$D$145</c:f>
              <c:numCache>
                <c:formatCode>General</c:formatCode>
                <c:ptCount val="19"/>
                <c:pt idx="0">
                  <c:v>5272</c:v>
                </c:pt>
                <c:pt idx="1">
                  <c:v>5841</c:v>
                </c:pt>
                <c:pt idx="2">
                  <c:v>5956</c:v>
                </c:pt>
                <c:pt idx="3">
                  <c:v>5892</c:v>
                </c:pt>
                <c:pt idx="4">
                  <c:v>5831</c:v>
                </c:pt>
                <c:pt idx="5">
                  <c:v>5655</c:v>
                </c:pt>
                <c:pt idx="6">
                  <c:v>5565</c:v>
                </c:pt>
                <c:pt idx="7">
                  <c:v>5996</c:v>
                </c:pt>
                <c:pt idx="8">
                  <c:v>5937</c:v>
                </c:pt>
                <c:pt idx="9">
                  <c:v>5896</c:v>
                </c:pt>
                <c:pt idx="10">
                  <c:v>5892</c:v>
                </c:pt>
                <c:pt idx="11">
                  <c:v>6155</c:v>
                </c:pt>
                <c:pt idx="12">
                  <c:v>6214</c:v>
                </c:pt>
                <c:pt idx="13">
                  <c:v>6075</c:v>
                </c:pt>
                <c:pt idx="14">
                  <c:v>6136</c:v>
                </c:pt>
                <c:pt idx="15">
                  <c:v>6252</c:v>
                </c:pt>
                <c:pt idx="16">
                  <c:v>6420</c:v>
                </c:pt>
                <c:pt idx="17">
                  <c:v>6187</c:v>
                </c:pt>
                <c:pt idx="18">
                  <c:v>4819</c:v>
                </c:pt>
              </c:numCache>
            </c:numRef>
          </c:val>
        </c:ser>
        <c:ser>
          <c:idx val="2"/>
          <c:order val="2"/>
          <c:tx>
            <c:strRef>
              <c:f>List1!$E$126</c:f>
              <c:strCache>
                <c:ptCount val="1"/>
                <c:pt idx="0">
                  <c:v>Priraštaj</c:v>
                </c:pt>
              </c:strCache>
            </c:strRef>
          </c:tx>
          <c:marker>
            <c:symbol val="none"/>
          </c:marker>
          <c:cat>
            <c:strRef>
              <c:f>List1!$B$127:$B$145</c:f>
              <c:strCache>
                <c:ptCount val="19"/>
                <c:pt idx="0">
                  <c:v>1996.</c:v>
                </c:pt>
                <c:pt idx="1">
                  <c:v>1997.</c:v>
                </c:pt>
                <c:pt idx="2">
                  <c:v>1998.</c:v>
                </c:pt>
                <c:pt idx="3">
                  <c:v>1999.</c:v>
                </c:pt>
                <c:pt idx="4">
                  <c:v>2000.</c:v>
                </c:pt>
                <c:pt idx="5">
                  <c:v>2001.</c:v>
                </c:pt>
                <c:pt idx="6">
                  <c:v>2002.</c:v>
                </c:pt>
                <c:pt idx="7">
                  <c:v>2003.</c:v>
                </c:pt>
                <c:pt idx="8">
                  <c:v>2004.</c:v>
                </c:pt>
                <c:pt idx="9">
                  <c:v>2005.</c:v>
                </c:pt>
                <c:pt idx="10">
                  <c:v>2006.</c:v>
                </c:pt>
                <c:pt idx="11">
                  <c:v>2007.</c:v>
                </c:pt>
                <c:pt idx="12">
                  <c:v>2008.</c:v>
                </c:pt>
                <c:pt idx="13">
                  <c:v>2009.</c:v>
                </c:pt>
                <c:pt idx="14">
                  <c:v>2010.</c:v>
                </c:pt>
                <c:pt idx="15">
                  <c:v>2011.</c:v>
                </c:pt>
                <c:pt idx="16">
                  <c:v>2012.</c:v>
                </c:pt>
                <c:pt idx="17">
                  <c:v>2013.</c:v>
                </c:pt>
                <c:pt idx="18">
                  <c:v>2014.</c:v>
                </c:pt>
              </c:strCache>
            </c:strRef>
          </c:cat>
          <c:val>
            <c:numRef>
              <c:f>List1!$E$127:$E$145</c:f>
              <c:numCache>
                <c:formatCode>General</c:formatCode>
                <c:ptCount val="19"/>
                <c:pt idx="0">
                  <c:v>1467</c:v>
                </c:pt>
                <c:pt idx="1">
                  <c:v>1286</c:v>
                </c:pt>
                <c:pt idx="2">
                  <c:v>823</c:v>
                </c:pt>
                <c:pt idx="3">
                  <c:v>844</c:v>
                </c:pt>
                <c:pt idx="4">
                  <c:v>578</c:v>
                </c:pt>
                <c:pt idx="5">
                  <c:v>79</c:v>
                </c:pt>
                <c:pt idx="6">
                  <c:v>-22</c:v>
                </c:pt>
                <c:pt idx="7">
                  <c:v>-740</c:v>
                </c:pt>
                <c:pt idx="8">
                  <c:v>-753</c:v>
                </c:pt>
                <c:pt idx="9">
                  <c:v>-652</c:v>
                </c:pt>
                <c:pt idx="10">
                  <c:v>-746</c:v>
                </c:pt>
                <c:pt idx="11">
                  <c:v>-1240</c:v>
                </c:pt>
                <c:pt idx="12">
                  <c:v>-1415</c:v>
                </c:pt>
                <c:pt idx="13">
                  <c:v>-1389</c:v>
                </c:pt>
                <c:pt idx="14">
                  <c:v>-1410</c:v>
                </c:pt>
                <c:pt idx="15">
                  <c:v>-1777</c:v>
                </c:pt>
                <c:pt idx="16">
                  <c:v>-1428</c:v>
                </c:pt>
                <c:pt idx="17">
                  <c:v>-1860</c:v>
                </c:pt>
                <c:pt idx="18">
                  <c:v>-661</c:v>
                </c:pt>
              </c:numCache>
            </c:numRef>
          </c:val>
        </c:ser>
        <c:marker val="1"/>
        <c:axId val="78752768"/>
        <c:axId val="78863360"/>
      </c:lineChart>
      <c:catAx>
        <c:axId val="78752768"/>
        <c:scaling>
          <c:orientation val="minMax"/>
        </c:scaling>
        <c:axPos val="b"/>
        <c:majorTickMark val="none"/>
        <c:tickLblPos val="nextTo"/>
        <c:crossAx val="78863360"/>
        <c:crosses val="autoZero"/>
        <c:auto val="1"/>
        <c:lblAlgn val="ctr"/>
        <c:lblOffset val="100"/>
      </c:catAx>
      <c:valAx>
        <c:axId val="78863360"/>
        <c:scaling>
          <c:orientation val="minMax"/>
        </c:scaling>
        <c:axPos val="l"/>
        <c:majorGridlines/>
        <c:numFmt formatCode="General" sourceLinked="1"/>
        <c:majorTickMark val="none"/>
        <c:tickLblPos val="nextTo"/>
        <c:spPr>
          <a:ln w="9525">
            <a:noFill/>
          </a:ln>
        </c:spPr>
        <c:crossAx val="78752768"/>
        <c:crosses val="autoZero"/>
        <c:crossBetween val="between"/>
      </c:valAx>
    </c:plotArea>
    <c:legend>
      <c:legendPos val="b"/>
      <c:layout/>
    </c:legend>
    <c:plotVisOnly val="1"/>
  </c:chart>
  <c:spPr>
    <a:ln w="3175"/>
  </c:sp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hr-BA"/>
  <c:chart>
    <c:autoTitleDeleted val="1"/>
    <c:view3D>
      <c:rAngAx val="1"/>
    </c:view3D>
    <c:plotArea>
      <c:layout/>
      <c:bar3DChart>
        <c:barDir val="col"/>
        <c:grouping val="clustered"/>
        <c:ser>
          <c:idx val="0"/>
          <c:order val="0"/>
          <c:tx>
            <c:strRef>
              <c:f>List1!$C$7</c:f>
              <c:strCache>
                <c:ptCount val="1"/>
                <c:pt idx="0">
                  <c:v>Vjernika</c:v>
                </c:pt>
              </c:strCache>
            </c:strRef>
          </c:tx>
          <c:cat>
            <c:strRef>
              <c:f>List1!$B$8:$B$26</c:f>
              <c:strCache>
                <c:ptCount val="19"/>
                <c:pt idx="0">
                  <c:v>1996.</c:v>
                </c:pt>
                <c:pt idx="1">
                  <c:v>1997.</c:v>
                </c:pt>
                <c:pt idx="2">
                  <c:v>1998.</c:v>
                </c:pt>
                <c:pt idx="3">
                  <c:v>1999.</c:v>
                </c:pt>
                <c:pt idx="4">
                  <c:v>2000.</c:v>
                </c:pt>
                <c:pt idx="5">
                  <c:v>2001.</c:v>
                </c:pt>
                <c:pt idx="6">
                  <c:v>2002.</c:v>
                </c:pt>
                <c:pt idx="7">
                  <c:v>2003.</c:v>
                </c:pt>
                <c:pt idx="8">
                  <c:v>2004.</c:v>
                </c:pt>
                <c:pt idx="9">
                  <c:v>2005.</c:v>
                </c:pt>
                <c:pt idx="10">
                  <c:v>2006.</c:v>
                </c:pt>
                <c:pt idx="11">
                  <c:v>2007.</c:v>
                </c:pt>
                <c:pt idx="12">
                  <c:v>2008</c:v>
                </c:pt>
                <c:pt idx="13">
                  <c:v>2009.</c:v>
                </c:pt>
                <c:pt idx="14">
                  <c:v>2010.</c:v>
                </c:pt>
                <c:pt idx="15">
                  <c:v>2011.</c:v>
                </c:pt>
                <c:pt idx="16">
                  <c:v>2012.</c:v>
                </c:pt>
                <c:pt idx="17">
                  <c:v>2013.</c:v>
                </c:pt>
                <c:pt idx="18">
                  <c:v>2014.</c:v>
                </c:pt>
              </c:strCache>
            </c:strRef>
          </c:cat>
          <c:val>
            <c:numRef>
              <c:f>List1!$C$8:$C$26</c:f>
              <c:numCache>
                <c:formatCode>#,##0</c:formatCode>
                <c:ptCount val="19"/>
                <c:pt idx="0">
                  <c:v>180560</c:v>
                </c:pt>
                <c:pt idx="1">
                  <c:v>206504</c:v>
                </c:pt>
                <c:pt idx="2">
                  <c:v>209506</c:v>
                </c:pt>
                <c:pt idx="3">
                  <c:v>201567</c:v>
                </c:pt>
                <c:pt idx="4">
                  <c:v>210014</c:v>
                </c:pt>
                <c:pt idx="5">
                  <c:v>215025</c:v>
                </c:pt>
                <c:pt idx="6">
                  <c:v>217921</c:v>
                </c:pt>
                <c:pt idx="7">
                  <c:v>215482</c:v>
                </c:pt>
                <c:pt idx="8">
                  <c:v>213462</c:v>
                </c:pt>
                <c:pt idx="9">
                  <c:v>213590</c:v>
                </c:pt>
                <c:pt idx="10">
                  <c:v>208969</c:v>
                </c:pt>
                <c:pt idx="11">
                  <c:v>206138</c:v>
                </c:pt>
                <c:pt idx="12">
                  <c:v>204060</c:v>
                </c:pt>
                <c:pt idx="13">
                  <c:v>198012</c:v>
                </c:pt>
                <c:pt idx="14">
                  <c:v>194812</c:v>
                </c:pt>
                <c:pt idx="15">
                  <c:v>195522</c:v>
                </c:pt>
                <c:pt idx="16">
                  <c:v>192467</c:v>
                </c:pt>
                <c:pt idx="17">
                  <c:v>190003</c:v>
                </c:pt>
                <c:pt idx="18">
                  <c:v>182843</c:v>
                </c:pt>
              </c:numCache>
            </c:numRef>
          </c:val>
        </c:ser>
        <c:gapWidth val="75"/>
        <c:shape val="cylinder"/>
        <c:axId val="33671040"/>
        <c:axId val="35280384"/>
        <c:axId val="0"/>
      </c:bar3DChart>
      <c:catAx>
        <c:axId val="33671040"/>
        <c:scaling>
          <c:orientation val="minMax"/>
        </c:scaling>
        <c:axPos val="b"/>
        <c:majorTickMark val="none"/>
        <c:tickLblPos val="nextTo"/>
        <c:crossAx val="35280384"/>
        <c:crosses val="autoZero"/>
        <c:auto val="1"/>
        <c:lblAlgn val="ctr"/>
        <c:lblOffset val="100"/>
      </c:catAx>
      <c:valAx>
        <c:axId val="35280384"/>
        <c:scaling>
          <c:orientation val="minMax"/>
        </c:scaling>
        <c:axPos val="l"/>
        <c:majorGridlines/>
        <c:numFmt formatCode="#,##0" sourceLinked="1"/>
        <c:majorTickMark val="none"/>
        <c:tickLblPos val="nextTo"/>
        <c:spPr>
          <a:ln w="9525">
            <a:noFill/>
          </a:ln>
        </c:spPr>
        <c:crossAx val="33671040"/>
        <c:crosses val="autoZero"/>
        <c:crossBetween val="between"/>
      </c:valAx>
    </c:plotArea>
    <c:legend>
      <c:legendPos val="b"/>
      <c:layout/>
    </c:legend>
    <c:plotVisOnly val="1"/>
  </c:chart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hr-BA"/>
  <c:chart>
    <c:autoTitleDeleted val="1"/>
    <c:view3D>
      <c:rAngAx val="1"/>
    </c:view3D>
    <c:plotArea>
      <c:layout/>
      <c:bar3DChart>
        <c:barDir val="col"/>
        <c:grouping val="clustered"/>
        <c:ser>
          <c:idx val="0"/>
          <c:order val="0"/>
          <c:tx>
            <c:strRef>
              <c:f>List1!$C$37</c:f>
              <c:strCache>
                <c:ptCount val="1"/>
                <c:pt idx="0">
                  <c:v>Kršteni</c:v>
                </c:pt>
              </c:strCache>
            </c:strRef>
          </c:tx>
          <c:cat>
            <c:strRef>
              <c:f>List1!$B$38:$B$56</c:f>
              <c:strCache>
                <c:ptCount val="19"/>
                <c:pt idx="0">
                  <c:v>1996.</c:v>
                </c:pt>
                <c:pt idx="1">
                  <c:v>1997.</c:v>
                </c:pt>
                <c:pt idx="2">
                  <c:v>1998.</c:v>
                </c:pt>
                <c:pt idx="3">
                  <c:v>1999.</c:v>
                </c:pt>
                <c:pt idx="4">
                  <c:v>2000.</c:v>
                </c:pt>
                <c:pt idx="5">
                  <c:v>2001.</c:v>
                </c:pt>
                <c:pt idx="6">
                  <c:v>2002.</c:v>
                </c:pt>
                <c:pt idx="7">
                  <c:v>2003.</c:v>
                </c:pt>
                <c:pt idx="8">
                  <c:v>2004.</c:v>
                </c:pt>
                <c:pt idx="9">
                  <c:v>2005.</c:v>
                </c:pt>
                <c:pt idx="10">
                  <c:v>2006.</c:v>
                </c:pt>
                <c:pt idx="11">
                  <c:v>2007.</c:v>
                </c:pt>
                <c:pt idx="12">
                  <c:v>2008.</c:v>
                </c:pt>
                <c:pt idx="13">
                  <c:v>2009.</c:v>
                </c:pt>
                <c:pt idx="14">
                  <c:v>2010.</c:v>
                </c:pt>
                <c:pt idx="15">
                  <c:v>2011.</c:v>
                </c:pt>
                <c:pt idx="16">
                  <c:v>2012.</c:v>
                </c:pt>
                <c:pt idx="17">
                  <c:v>2013.</c:v>
                </c:pt>
                <c:pt idx="18">
                  <c:v>2014.</c:v>
                </c:pt>
              </c:strCache>
            </c:strRef>
          </c:cat>
          <c:val>
            <c:numRef>
              <c:f>List1!$C$38:$C$56</c:f>
              <c:numCache>
                <c:formatCode>General</c:formatCode>
                <c:ptCount val="19"/>
                <c:pt idx="0">
                  <c:v>2927</c:v>
                </c:pt>
                <c:pt idx="1">
                  <c:v>3221</c:v>
                </c:pt>
                <c:pt idx="2">
                  <c:v>3057</c:v>
                </c:pt>
                <c:pt idx="3">
                  <c:v>2963</c:v>
                </c:pt>
                <c:pt idx="4">
                  <c:v>3226</c:v>
                </c:pt>
                <c:pt idx="5">
                  <c:v>2696</c:v>
                </c:pt>
                <c:pt idx="6">
                  <c:v>2528</c:v>
                </c:pt>
                <c:pt idx="7">
                  <c:v>2526</c:v>
                </c:pt>
                <c:pt idx="8">
                  <c:v>2427</c:v>
                </c:pt>
                <c:pt idx="9">
                  <c:v>2421</c:v>
                </c:pt>
                <c:pt idx="10">
                  <c:v>2350</c:v>
                </c:pt>
                <c:pt idx="11">
                  <c:v>2220</c:v>
                </c:pt>
                <c:pt idx="12">
                  <c:v>2116</c:v>
                </c:pt>
                <c:pt idx="13">
                  <c:v>2034</c:v>
                </c:pt>
                <c:pt idx="14">
                  <c:v>1989</c:v>
                </c:pt>
                <c:pt idx="15">
                  <c:v>1908</c:v>
                </c:pt>
                <c:pt idx="16">
                  <c:v>2252</c:v>
                </c:pt>
                <c:pt idx="17">
                  <c:v>1798</c:v>
                </c:pt>
                <c:pt idx="18">
                  <c:v>1588</c:v>
                </c:pt>
              </c:numCache>
            </c:numRef>
          </c:val>
        </c:ser>
        <c:ser>
          <c:idx val="1"/>
          <c:order val="1"/>
          <c:tx>
            <c:strRef>
              <c:f>List1!$D$37</c:f>
              <c:strCache>
                <c:ptCount val="1"/>
                <c:pt idx="0">
                  <c:v>Umrli</c:v>
                </c:pt>
              </c:strCache>
            </c:strRef>
          </c:tx>
          <c:cat>
            <c:strRef>
              <c:f>List1!$B$38:$B$56</c:f>
              <c:strCache>
                <c:ptCount val="19"/>
                <c:pt idx="0">
                  <c:v>1996.</c:v>
                </c:pt>
                <c:pt idx="1">
                  <c:v>1997.</c:v>
                </c:pt>
                <c:pt idx="2">
                  <c:v>1998.</c:v>
                </c:pt>
                <c:pt idx="3">
                  <c:v>1999.</c:v>
                </c:pt>
                <c:pt idx="4">
                  <c:v>2000.</c:v>
                </c:pt>
                <c:pt idx="5">
                  <c:v>2001.</c:v>
                </c:pt>
                <c:pt idx="6">
                  <c:v>2002.</c:v>
                </c:pt>
                <c:pt idx="7">
                  <c:v>2003.</c:v>
                </c:pt>
                <c:pt idx="8">
                  <c:v>2004.</c:v>
                </c:pt>
                <c:pt idx="9">
                  <c:v>2005.</c:v>
                </c:pt>
                <c:pt idx="10">
                  <c:v>2006.</c:v>
                </c:pt>
                <c:pt idx="11">
                  <c:v>2007.</c:v>
                </c:pt>
                <c:pt idx="12">
                  <c:v>2008.</c:v>
                </c:pt>
                <c:pt idx="13">
                  <c:v>2009.</c:v>
                </c:pt>
                <c:pt idx="14">
                  <c:v>2010.</c:v>
                </c:pt>
                <c:pt idx="15">
                  <c:v>2011.</c:v>
                </c:pt>
                <c:pt idx="16">
                  <c:v>2012.</c:v>
                </c:pt>
                <c:pt idx="17">
                  <c:v>2013.</c:v>
                </c:pt>
                <c:pt idx="18">
                  <c:v>2014.</c:v>
                </c:pt>
              </c:strCache>
            </c:strRef>
          </c:cat>
          <c:val>
            <c:numRef>
              <c:f>List1!$D$38:$D$56</c:f>
              <c:numCache>
                <c:formatCode>General</c:formatCode>
                <c:ptCount val="19"/>
                <c:pt idx="0">
                  <c:v>2680</c:v>
                </c:pt>
                <c:pt idx="1">
                  <c:v>3119</c:v>
                </c:pt>
                <c:pt idx="2">
                  <c:v>3159</c:v>
                </c:pt>
                <c:pt idx="3">
                  <c:v>3234</c:v>
                </c:pt>
                <c:pt idx="4">
                  <c:v>3249</c:v>
                </c:pt>
                <c:pt idx="5">
                  <c:v>3152</c:v>
                </c:pt>
                <c:pt idx="6">
                  <c:v>3177</c:v>
                </c:pt>
                <c:pt idx="7">
                  <c:v>3410</c:v>
                </c:pt>
                <c:pt idx="8">
                  <c:v>3369</c:v>
                </c:pt>
                <c:pt idx="9">
                  <c:v>3447</c:v>
                </c:pt>
                <c:pt idx="10">
                  <c:v>3309</c:v>
                </c:pt>
                <c:pt idx="11">
                  <c:v>3513</c:v>
                </c:pt>
                <c:pt idx="12">
                  <c:v>3515</c:v>
                </c:pt>
                <c:pt idx="13">
                  <c:v>3379</c:v>
                </c:pt>
                <c:pt idx="14">
                  <c:v>3432</c:v>
                </c:pt>
                <c:pt idx="15">
                  <c:v>3527</c:v>
                </c:pt>
                <c:pt idx="16">
                  <c:v>3519</c:v>
                </c:pt>
                <c:pt idx="17">
                  <c:v>3478</c:v>
                </c:pt>
                <c:pt idx="18">
                  <c:v>2115</c:v>
                </c:pt>
              </c:numCache>
            </c:numRef>
          </c:val>
        </c:ser>
        <c:gapWidth val="75"/>
        <c:shape val="cylinder"/>
        <c:axId val="35307904"/>
        <c:axId val="35310208"/>
        <c:axId val="0"/>
      </c:bar3DChart>
      <c:catAx>
        <c:axId val="35307904"/>
        <c:scaling>
          <c:orientation val="minMax"/>
        </c:scaling>
        <c:axPos val="b"/>
        <c:majorTickMark val="none"/>
        <c:tickLblPos val="nextTo"/>
        <c:crossAx val="35310208"/>
        <c:crosses val="autoZero"/>
        <c:auto val="1"/>
        <c:lblAlgn val="ctr"/>
        <c:lblOffset val="100"/>
      </c:catAx>
      <c:valAx>
        <c:axId val="35310208"/>
        <c:scaling>
          <c:orientation val="minMax"/>
        </c:scaling>
        <c:axPos val="l"/>
        <c:majorGridlines/>
        <c:numFmt formatCode="General" sourceLinked="1"/>
        <c:majorTickMark val="none"/>
        <c:tickLblPos val="nextTo"/>
        <c:spPr>
          <a:ln w="9525">
            <a:noFill/>
          </a:ln>
        </c:spPr>
        <c:crossAx val="35307904"/>
        <c:crosses val="autoZero"/>
        <c:crossBetween val="between"/>
      </c:valAx>
    </c:plotArea>
    <c:legend>
      <c:legendPos val="b"/>
      <c:layout/>
    </c:legend>
    <c:plotVisOnly val="1"/>
  </c:chart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hr-BA"/>
  <c:chart>
    <c:autoTitleDeleted val="1"/>
    <c:plotArea>
      <c:layout/>
      <c:lineChart>
        <c:grouping val="standard"/>
        <c:ser>
          <c:idx val="0"/>
          <c:order val="0"/>
          <c:tx>
            <c:strRef>
              <c:f>List1!$C$72</c:f>
              <c:strCache>
                <c:ptCount val="1"/>
                <c:pt idx="0">
                  <c:v>Kršteni</c:v>
                </c:pt>
              </c:strCache>
            </c:strRef>
          </c:tx>
          <c:marker>
            <c:symbol val="none"/>
          </c:marker>
          <c:cat>
            <c:strRef>
              <c:f>List1!$B$73:$B$91</c:f>
              <c:strCache>
                <c:ptCount val="19"/>
                <c:pt idx="0">
                  <c:v>1996.</c:v>
                </c:pt>
                <c:pt idx="1">
                  <c:v>1997.</c:v>
                </c:pt>
                <c:pt idx="2">
                  <c:v>1998.</c:v>
                </c:pt>
                <c:pt idx="3">
                  <c:v>1999.</c:v>
                </c:pt>
                <c:pt idx="4">
                  <c:v>2000.</c:v>
                </c:pt>
                <c:pt idx="5">
                  <c:v>2001.</c:v>
                </c:pt>
                <c:pt idx="6">
                  <c:v>2002.</c:v>
                </c:pt>
                <c:pt idx="7">
                  <c:v>2003.</c:v>
                </c:pt>
                <c:pt idx="8">
                  <c:v>2004.</c:v>
                </c:pt>
                <c:pt idx="9">
                  <c:v>2005.</c:v>
                </c:pt>
                <c:pt idx="10">
                  <c:v>2006.</c:v>
                </c:pt>
                <c:pt idx="11">
                  <c:v>2007.</c:v>
                </c:pt>
                <c:pt idx="12">
                  <c:v>2008.</c:v>
                </c:pt>
                <c:pt idx="13">
                  <c:v>2009.</c:v>
                </c:pt>
                <c:pt idx="14">
                  <c:v>2010.</c:v>
                </c:pt>
                <c:pt idx="15">
                  <c:v>2011.</c:v>
                </c:pt>
                <c:pt idx="16">
                  <c:v>2012.</c:v>
                </c:pt>
                <c:pt idx="17">
                  <c:v>2013.</c:v>
                </c:pt>
                <c:pt idx="18">
                  <c:v>2014.</c:v>
                </c:pt>
              </c:strCache>
            </c:strRef>
          </c:cat>
          <c:val>
            <c:numRef>
              <c:f>List1!$C$73:$C$91</c:f>
              <c:numCache>
                <c:formatCode>General</c:formatCode>
                <c:ptCount val="19"/>
                <c:pt idx="0">
                  <c:v>2927</c:v>
                </c:pt>
                <c:pt idx="1">
                  <c:v>3221</c:v>
                </c:pt>
                <c:pt idx="2">
                  <c:v>3057</c:v>
                </c:pt>
                <c:pt idx="3">
                  <c:v>2963</c:v>
                </c:pt>
                <c:pt idx="4">
                  <c:v>3226</c:v>
                </c:pt>
                <c:pt idx="5">
                  <c:v>2696</c:v>
                </c:pt>
                <c:pt idx="6">
                  <c:v>2528</c:v>
                </c:pt>
                <c:pt idx="7">
                  <c:v>2526</c:v>
                </c:pt>
                <c:pt idx="8">
                  <c:v>2427</c:v>
                </c:pt>
                <c:pt idx="9">
                  <c:v>2421</c:v>
                </c:pt>
                <c:pt idx="10">
                  <c:v>2350</c:v>
                </c:pt>
                <c:pt idx="11">
                  <c:v>2220</c:v>
                </c:pt>
                <c:pt idx="12">
                  <c:v>2116</c:v>
                </c:pt>
                <c:pt idx="13">
                  <c:v>2034</c:v>
                </c:pt>
                <c:pt idx="14">
                  <c:v>1989</c:v>
                </c:pt>
                <c:pt idx="15">
                  <c:v>1908</c:v>
                </c:pt>
                <c:pt idx="16">
                  <c:v>2252</c:v>
                </c:pt>
                <c:pt idx="17">
                  <c:v>1798</c:v>
                </c:pt>
                <c:pt idx="18">
                  <c:v>1588</c:v>
                </c:pt>
              </c:numCache>
            </c:numRef>
          </c:val>
        </c:ser>
        <c:ser>
          <c:idx val="1"/>
          <c:order val="1"/>
          <c:tx>
            <c:strRef>
              <c:f>List1!$D$72</c:f>
              <c:strCache>
                <c:ptCount val="1"/>
                <c:pt idx="0">
                  <c:v>Umrli</c:v>
                </c:pt>
              </c:strCache>
            </c:strRef>
          </c:tx>
          <c:marker>
            <c:symbol val="none"/>
          </c:marker>
          <c:cat>
            <c:strRef>
              <c:f>List1!$B$73:$B$91</c:f>
              <c:strCache>
                <c:ptCount val="19"/>
                <c:pt idx="0">
                  <c:v>1996.</c:v>
                </c:pt>
                <c:pt idx="1">
                  <c:v>1997.</c:v>
                </c:pt>
                <c:pt idx="2">
                  <c:v>1998.</c:v>
                </c:pt>
                <c:pt idx="3">
                  <c:v>1999.</c:v>
                </c:pt>
                <c:pt idx="4">
                  <c:v>2000.</c:v>
                </c:pt>
                <c:pt idx="5">
                  <c:v>2001.</c:v>
                </c:pt>
                <c:pt idx="6">
                  <c:v>2002.</c:v>
                </c:pt>
                <c:pt idx="7">
                  <c:v>2003.</c:v>
                </c:pt>
                <c:pt idx="8">
                  <c:v>2004.</c:v>
                </c:pt>
                <c:pt idx="9">
                  <c:v>2005.</c:v>
                </c:pt>
                <c:pt idx="10">
                  <c:v>2006.</c:v>
                </c:pt>
                <c:pt idx="11">
                  <c:v>2007.</c:v>
                </c:pt>
                <c:pt idx="12">
                  <c:v>2008.</c:v>
                </c:pt>
                <c:pt idx="13">
                  <c:v>2009.</c:v>
                </c:pt>
                <c:pt idx="14">
                  <c:v>2010.</c:v>
                </c:pt>
                <c:pt idx="15">
                  <c:v>2011.</c:v>
                </c:pt>
                <c:pt idx="16">
                  <c:v>2012.</c:v>
                </c:pt>
                <c:pt idx="17">
                  <c:v>2013.</c:v>
                </c:pt>
                <c:pt idx="18">
                  <c:v>2014.</c:v>
                </c:pt>
              </c:strCache>
            </c:strRef>
          </c:cat>
          <c:val>
            <c:numRef>
              <c:f>List1!$D$73:$D$91</c:f>
              <c:numCache>
                <c:formatCode>General</c:formatCode>
                <c:ptCount val="19"/>
                <c:pt idx="0">
                  <c:v>2680</c:v>
                </c:pt>
                <c:pt idx="1">
                  <c:v>3119</c:v>
                </c:pt>
                <c:pt idx="2">
                  <c:v>3159</c:v>
                </c:pt>
                <c:pt idx="3">
                  <c:v>3234</c:v>
                </c:pt>
                <c:pt idx="4">
                  <c:v>3249</c:v>
                </c:pt>
                <c:pt idx="5">
                  <c:v>3152</c:v>
                </c:pt>
                <c:pt idx="6">
                  <c:v>3177</c:v>
                </c:pt>
                <c:pt idx="7">
                  <c:v>3410</c:v>
                </c:pt>
                <c:pt idx="8">
                  <c:v>3369</c:v>
                </c:pt>
                <c:pt idx="9">
                  <c:v>3447</c:v>
                </c:pt>
                <c:pt idx="10">
                  <c:v>3309</c:v>
                </c:pt>
                <c:pt idx="11">
                  <c:v>3513</c:v>
                </c:pt>
                <c:pt idx="12">
                  <c:v>3515</c:v>
                </c:pt>
                <c:pt idx="13">
                  <c:v>3379</c:v>
                </c:pt>
                <c:pt idx="14">
                  <c:v>3432</c:v>
                </c:pt>
                <c:pt idx="15">
                  <c:v>3527</c:v>
                </c:pt>
                <c:pt idx="16">
                  <c:v>3519</c:v>
                </c:pt>
                <c:pt idx="17">
                  <c:v>3478</c:v>
                </c:pt>
                <c:pt idx="18">
                  <c:v>2115</c:v>
                </c:pt>
              </c:numCache>
            </c:numRef>
          </c:val>
        </c:ser>
        <c:ser>
          <c:idx val="2"/>
          <c:order val="2"/>
          <c:tx>
            <c:strRef>
              <c:f>List1!$E$72</c:f>
              <c:strCache>
                <c:ptCount val="1"/>
                <c:pt idx="0">
                  <c:v>Priraštaj</c:v>
                </c:pt>
              </c:strCache>
            </c:strRef>
          </c:tx>
          <c:marker>
            <c:symbol val="none"/>
          </c:marker>
          <c:cat>
            <c:strRef>
              <c:f>List1!$B$73:$B$91</c:f>
              <c:strCache>
                <c:ptCount val="19"/>
                <c:pt idx="0">
                  <c:v>1996.</c:v>
                </c:pt>
                <c:pt idx="1">
                  <c:v>1997.</c:v>
                </c:pt>
                <c:pt idx="2">
                  <c:v>1998.</c:v>
                </c:pt>
                <c:pt idx="3">
                  <c:v>1999.</c:v>
                </c:pt>
                <c:pt idx="4">
                  <c:v>2000.</c:v>
                </c:pt>
                <c:pt idx="5">
                  <c:v>2001.</c:v>
                </c:pt>
                <c:pt idx="6">
                  <c:v>2002.</c:v>
                </c:pt>
                <c:pt idx="7">
                  <c:v>2003.</c:v>
                </c:pt>
                <c:pt idx="8">
                  <c:v>2004.</c:v>
                </c:pt>
                <c:pt idx="9">
                  <c:v>2005.</c:v>
                </c:pt>
                <c:pt idx="10">
                  <c:v>2006.</c:v>
                </c:pt>
                <c:pt idx="11">
                  <c:v>2007.</c:v>
                </c:pt>
                <c:pt idx="12">
                  <c:v>2008.</c:v>
                </c:pt>
                <c:pt idx="13">
                  <c:v>2009.</c:v>
                </c:pt>
                <c:pt idx="14">
                  <c:v>2010.</c:v>
                </c:pt>
                <c:pt idx="15">
                  <c:v>2011.</c:v>
                </c:pt>
                <c:pt idx="16">
                  <c:v>2012.</c:v>
                </c:pt>
                <c:pt idx="17">
                  <c:v>2013.</c:v>
                </c:pt>
                <c:pt idx="18">
                  <c:v>2014.</c:v>
                </c:pt>
              </c:strCache>
            </c:strRef>
          </c:cat>
          <c:val>
            <c:numRef>
              <c:f>List1!$E$73:$E$91</c:f>
              <c:numCache>
                <c:formatCode>General</c:formatCode>
                <c:ptCount val="19"/>
                <c:pt idx="0">
                  <c:v>247</c:v>
                </c:pt>
                <c:pt idx="1">
                  <c:v>102</c:v>
                </c:pt>
                <c:pt idx="2">
                  <c:v>-102</c:v>
                </c:pt>
                <c:pt idx="3">
                  <c:v>-271</c:v>
                </c:pt>
                <c:pt idx="4">
                  <c:v>-23</c:v>
                </c:pt>
                <c:pt idx="5">
                  <c:v>-456</c:v>
                </c:pt>
                <c:pt idx="6">
                  <c:v>-649</c:v>
                </c:pt>
                <c:pt idx="7">
                  <c:v>-884</c:v>
                </c:pt>
                <c:pt idx="8">
                  <c:v>-742</c:v>
                </c:pt>
                <c:pt idx="9">
                  <c:v>-1026</c:v>
                </c:pt>
                <c:pt idx="10">
                  <c:v>-959</c:v>
                </c:pt>
                <c:pt idx="11">
                  <c:v>-1293</c:v>
                </c:pt>
                <c:pt idx="12">
                  <c:v>-1391</c:v>
                </c:pt>
                <c:pt idx="13">
                  <c:v>-1345</c:v>
                </c:pt>
                <c:pt idx="14">
                  <c:v>-1443</c:v>
                </c:pt>
                <c:pt idx="15">
                  <c:v>-1619</c:v>
                </c:pt>
                <c:pt idx="16">
                  <c:v>-1267</c:v>
                </c:pt>
                <c:pt idx="17">
                  <c:v>-1680</c:v>
                </c:pt>
                <c:pt idx="18">
                  <c:v>-527</c:v>
                </c:pt>
              </c:numCache>
            </c:numRef>
          </c:val>
        </c:ser>
        <c:marker val="1"/>
        <c:axId val="36818304"/>
        <c:axId val="36820096"/>
      </c:lineChart>
      <c:catAx>
        <c:axId val="36818304"/>
        <c:scaling>
          <c:orientation val="minMax"/>
        </c:scaling>
        <c:axPos val="b"/>
        <c:majorTickMark val="none"/>
        <c:tickLblPos val="nextTo"/>
        <c:crossAx val="36820096"/>
        <c:crosses val="autoZero"/>
        <c:auto val="1"/>
        <c:lblAlgn val="ctr"/>
        <c:lblOffset val="100"/>
      </c:catAx>
      <c:valAx>
        <c:axId val="36820096"/>
        <c:scaling>
          <c:orientation val="minMax"/>
        </c:scaling>
        <c:axPos val="l"/>
        <c:majorGridlines/>
        <c:numFmt formatCode="General" sourceLinked="1"/>
        <c:majorTickMark val="none"/>
        <c:tickLblPos val="nextTo"/>
        <c:spPr>
          <a:ln w="9525">
            <a:noFill/>
          </a:ln>
        </c:spPr>
        <c:crossAx val="36818304"/>
        <c:crosses val="autoZero"/>
        <c:crossBetween val="between"/>
      </c:valAx>
    </c:plotArea>
    <c:legend>
      <c:legendPos val="b"/>
      <c:layout/>
    </c:legend>
    <c:plotVisOnly val="1"/>
  </c:chart>
  <c:externalData r:id="rId1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hr-BA"/>
  <c:chart>
    <c:autoTitleDeleted val="1"/>
    <c:view3D>
      <c:rAngAx val="1"/>
    </c:view3D>
    <c:plotArea>
      <c:layout/>
      <c:bar3DChart>
        <c:barDir val="col"/>
        <c:grouping val="clustered"/>
        <c:ser>
          <c:idx val="0"/>
          <c:order val="0"/>
          <c:tx>
            <c:strRef>
              <c:f>List1!$B$3</c:f>
              <c:strCache>
                <c:ptCount val="1"/>
                <c:pt idx="0">
                  <c:v>Vjernika</c:v>
                </c:pt>
              </c:strCache>
            </c:strRef>
          </c:tx>
          <c:cat>
            <c:strRef>
              <c:f>List1!$A$4:$A$22</c:f>
              <c:strCache>
                <c:ptCount val="19"/>
                <c:pt idx="0">
                  <c:v>1996.</c:v>
                </c:pt>
                <c:pt idx="1">
                  <c:v>1997.</c:v>
                </c:pt>
                <c:pt idx="2">
                  <c:v>1998.</c:v>
                </c:pt>
                <c:pt idx="3">
                  <c:v>1999.</c:v>
                </c:pt>
                <c:pt idx="4">
                  <c:v>2000.</c:v>
                </c:pt>
                <c:pt idx="5">
                  <c:v>2001.</c:v>
                </c:pt>
                <c:pt idx="6">
                  <c:v>2002.</c:v>
                </c:pt>
                <c:pt idx="7">
                  <c:v>2003.</c:v>
                </c:pt>
                <c:pt idx="8">
                  <c:v>2004.</c:v>
                </c:pt>
                <c:pt idx="9">
                  <c:v>2005.</c:v>
                </c:pt>
                <c:pt idx="10">
                  <c:v>2006.</c:v>
                </c:pt>
                <c:pt idx="11">
                  <c:v>2007.</c:v>
                </c:pt>
                <c:pt idx="12">
                  <c:v>2008.</c:v>
                </c:pt>
                <c:pt idx="13">
                  <c:v>2009.</c:v>
                </c:pt>
                <c:pt idx="14">
                  <c:v>2010.</c:v>
                </c:pt>
                <c:pt idx="15">
                  <c:v>2011.</c:v>
                </c:pt>
                <c:pt idx="16">
                  <c:v>2012.</c:v>
                </c:pt>
                <c:pt idx="17">
                  <c:v>2013.</c:v>
                </c:pt>
                <c:pt idx="18">
                  <c:v>2014.</c:v>
                </c:pt>
              </c:strCache>
            </c:strRef>
          </c:cat>
          <c:val>
            <c:numRef>
              <c:f>List1!$B$4:$B$22</c:f>
              <c:numCache>
                <c:formatCode>General</c:formatCode>
                <c:ptCount val="19"/>
                <c:pt idx="0">
                  <c:v>50000</c:v>
                </c:pt>
                <c:pt idx="1">
                  <c:v>50300</c:v>
                </c:pt>
                <c:pt idx="2">
                  <c:v>49800</c:v>
                </c:pt>
                <c:pt idx="3">
                  <c:v>52711</c:v>
                </c:pt>
                <c:pt idx="4">
                  <c:v>51700</c:v>
                </c:pt>
                <c:pt idx="5">
                  <c:v>45213</c:v>
                </c:pt>
                <c:pt idx="6">
                  <c:v>41961</c:v>
                </c:pt>
                <c:pt idx="7">
                  <c:v>41113</c:v>
                </c:pt>
                <c:pt idx="8">
                  <c:v>40758</c:v>
                </c:pt>
                <c:pt idx="9">
                  <c:v>39896</c:v>
                </c:pt>
                <c:pt idx="10">
                  <c:v>38614</c:v>
                </c:pt>
                <c:pt idx="11">
                  <c:v>38099</c:v>
                </c:pt>
                <c:pt idx="12">
                  <c:v>37797</c:v>
                </c:pt>
                <c:pt idx="13">
                  <c:v>37104</c:v>
                </c:pt>
                <c:pt idx="14">
                  <c:v>36513</c:v>
                </c:pt>
                <c:pt idx="15">
                  <c:v>35924</c:v>
                </c:pt>
                <c:pt idx="16">
                  <c:v>35428</c:v>
                </c:pt>
                <c:pt idx="17">
                  <c:v>35590</c:v>
                </c:pt>
                <c:pt idx="18">
                  <c:v>34361</c:v>
                </c:pt>
              </c:numCache>
            </c:numRef>
          </c:val>
        </c:ser>
        <c:gapWidth val="75"/>
        <c:shape val="cylinder"/>
        <c:axId val="72643328"/>
        <c:axId val="72645248"/>
        <c:axId val="0"/>
      </c:bar3DChart>
      <c:catAx>
        <c:axId val="72643328"/>
        <c:scaling>
          <c:orientation val="minMax"/>
        </c:scaling>
        <c:axPos val="b"/>
        <c:majorTickMark val="none"/>
        <c:tickLblPos val="nextTo"/>
        <c:crossAx val="72645248"/>
        <c:crosses val="autoZero"/>
        <c:auto val="1"/>
        <c:lblAlgn val="ctr"/>
        <c:lblOffset val="100"/>
      </c:catAx>
      <c:valAx>
        <c:axId val="72645248"/>
        <c:scaling>
          <c:orientation val="minMax"/>
        </c:scaling>
        <c:axPos val="l"/>
        <c:majorGridlines/>
        <c:numFmt formatCode="General" sourceLinked="1"/>
        <c:majorTickMark val="none"/>
        <c:tickLblPos val="nextTo"/>
        <c:spPr>
          <a:ln w="9525">
            <a:noFill/>
          </a:ln>
        </c:spPr>
        <c:crossAx val="72643328"/>
        <c:crosses val="autoZero"/>
        <c:crossBetween val="between"/>
      </c:valAx>
    </c:plotArea>
    <c:legend>
      <c:legendPos val="b"/>
      <c:layout/>
    </c:legend>
    <c:plotVisOnly val="1"/>
  </c:chart>
  <c:externalData r:id="rId1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hr-BA"/>
  <c:chart>
    <c:autoTitleDeleted val="1"/>
    <c:view3D>
      <c:rAngAx val="1"/>
    </c:view3D>
    <c:plotArea>
      <c:layout/>
      <c:bar3DChart>
        <c:barDir val="col"/>
        <c:grouping val="clustered"/>
        <c:ser>
          <c:idx val="0"/>
          <c:order val="0"/>
          <c:tx>
            <c:strRef>
              <c:f>List1!$B$30</c:f>
              <c:strCache>
                <c:ptCount val="1"/>
                <c:pt idx="0">
                  <c:v>Kršteni</c:v>
                </c:pt>
              </c:strCache>
            </c:strRef>
          </c:tx>
          <c:cat>
            <c:strRef>
              <c:f>List1!$A$31:$A$49</c:f>
              <c:strCache>
                <c:ptCount val="19"/>
                <c:pt idx="0">
                  <c:v>1996.</c:v>
                </c:pt>
                <c:pt idx="1">
                  <c:v>1997.</c:v>
                </c:pt>
                <c:pt idx="2">
                  <c:v>1998.</c:v>
                </c:pt>
                <c:pt idx="3">
                  <c:v>1999.</c:v>
                </c:pt>
                <c:pt idx="4">
                  <c:v>2000.</c:v>
                </c:pt>
                <c:pt idx="5">
                  <c:v>2001.</c:v>
                </c:pt>
                <c:pt idx="6">
                  <c:v>2002.</c:v>
                </c:pt>
                <c:pt idx="7">
                  <c:v>2003.</c:v>
                </c:pt>
                <c:pt idx="8">
                  <c:v>2004.</c:v>
                </c:pt>
                <c:pt idx="9">
                  <c:v>2005.</c:v>
                </c:pt>
                <c:pt idx="10">
                  <c:v>2006.</c:v>
                </c:pt>
                <c:pt idx="11">
                  <c:v>2007.</c:v>
                </c:pt>
                <c:pt idx="12">
                  <c:v>2008</c:v>
                </c:pt>
                <c:pt idx="13">
                  <c:v>2009.</c:v>
                </c:pt>
                <c:pt idx="14">
                  <c:v>2010.</c:v>
                </c:pt>
                <c:pt idx="15">
                  <c:v>2011.</c:v>
                </c:pt>
                <c:pt idx="16">
                  <c:v>2012.</c:v>
                </c:pt>
                <c:pt idx="17">
                  <c:v>2013.</c:v>
                </c:pt>
                <c:pt idx="18">
                  <c:v>2014.</c:v>
                </c:pt>
              </c:strCache>
            </c:strRef>
          </c:cat>
          <c:val>
            <c:numRef>
              <c:f>List1!$B$31:$B$49</c:f>
              <c:numCache>
                <c:formatCode>General</c:formatCode>
                <c:ptCount val="19"/>
                <c:pt idx="0">
                  <c:v>561</c:v>
                </c:pt>
                <c:pt idx="1">
                  <c:v>577</c:v>
                </c:pt>
                <c:pt idx="2">
                  <c:v>621</c:v>
                </c:pt>
                <c:pt idx="3">
                  <c:v>601</c:v>
                </c:pt>
                <c:pt idx="4">
                  <c:v>673</c:v>
                </c:pt>
                <c:pt idx="5">
                  <c:v>554</c:v>
                </c:pt>
                <c:pt idx="6">
                  <c:v>554</c:v>
                </c:pt>
                <c:pt idx="7">
                  <c:v>477</c:v>
                </c:pt>
                <c:pt idx="8">
                  <c:v>454</c:v>
                </c:pt>
                <c:pt idx="9">
                  <c:v>442</c:v>
                </c:pt>
                <c:pt idx="10">
                  <c:v>440</c:v>
                </c:pt>
                <c:pt idx="11">
                  <c:v>422</c:v>
                </c:pt>
                <c:pt idx="12">
                  <c:v>378</c:v>
                </c:pt>
                <c:pt idx="13">
                  <c:v>409</c:v>
                </c:pt>
                <c:pt idx="14">
                  <c:v>421</c:v>
                </c:pt>
                <c:pt idx="15">
                  <c:v>384</c:v>
                </c:pt>
                <c:pt idx="16">
                  <c:v>392</c:v>
                </c:pt>
                <c:pt idx="17">
                  <c:v>374</c:v>
                </c:pt>
                <c:pt idx="18">
                  <c:v>358</c:v>
                </c:pt>
              </c:numCache>
            </c:numRef>
          </c:val>
        </c:ser>
        <c:ser>
          <c:idx val="1"/>
          <c:order val="1"/>
          <c:tx>
            <c:strRef>
              <c:f>List1!$C$30</c:f>
              <c:strCache>
                <c:ptCount val="1"/>
                <c:pt idx="0">
                  <c:v>Umrli</c:v>
                </c:pt>
              </c:strCache>
            </c:strRef>
          </c:tx>
          <c:cat>
            <c:strRef>
              <c:f>List1!$A$31:$A$49</c:f>
              <c:strCache>
                <c:ptCount val="19"/>
                <c:pt idx="0">
                  <c:v>1996.</c:v>
                </c:pt>
                <c:pt idx="1">
                  <c:v>1997.</c:v>
                </c:pt>
                <c:pt idx="2">
                  <c:v>1998.</c:v>
                </c:pt>
                <c:pt idx="3">
                  <c:v>1999.</c:v>
                </c:pt>
                <c:pt idx="4">
                  <c:v>2000.</c:v>
                </c:pt>
                <c:pt idx="5">
                  <c:v>2001.</c:v>
                </c:pt>
                <c:pt idx="6">
                  <c:v>2002.</c:v>
                </c:pt>
                <c:pt idx="7">
                  <c:v>2003.</c:v>
                </c:pt>
                <c:pt idx="8">
                  <c:v>2004.</c:v>
                </c:pt>
                <c:pt idx="9">
                  <c:v>2005.</c:v>
                </c:pt>
                <c:pt idx="10">
                  <c:v>2006.</c:v>
                </c:pt>
                <c:pt idx="11">
                  <c:v>2007.</c:v>
                </c:pt>
                <c:pt idx="12">
                  <c:v>2008</c:v>
                </c:pt>
                <c:pt idx="13">
                  <c:v>2009.</c:v>
                </c:pt>
                <c:pt idx="14">
                  <c:v>2010.</c:v>
                </c:pt>
                <c:pt idx="15">
                  <c:v>2011.</c:v>
                </c:pt>
                <c:pt idx="16">
                  <c:v>2012.</c:v>
                </c:pt>
                <c:pt idx="17">
                  <c:v>2013.</c:v>
                </c:pt>
                <c:pt idx="18">
                  <c:v>2014.</c:v>
                </c:pt>
              </c:strCache>
            </c:strRef>
          </c:cat>
          <c:val>
            <c:numRef>
              <c:f>List1!$C$31:$C$49</c:f>
              <c:numCache>
                <c:formatCode>General</c:formatCode>
                <c:ptCount val="19"/>
                <c:pt idx="0">
                  <c:v>565</c:v>
                </c:pt>
                <c:pt idx="1">
                  <c:v>581</c:v>
                </c:pt>
                <c:pt idx="2">
                  <c:v>673</c:v>
                </c:pt>
                <c:pt idx="3">
                  <c:v>615</c:v>
                </c:pt>
                <c:pt idx="4">
                  <c:v>753</c:v>
                </c:pt>
                <c:pt idx="5">
                  <c:v>655</c:v>
                </c:pt>
                <c:pt idx="6">
                  <c:v>639</c:v>
                </c:pt>
                <c:pt idx="7">
                  <c:v>695</c:v>
                </c:pt>
                <c:pt idx="8">
                  <c:v>695</c:v>
                </c:pt>
                <c:pt idx="9">
                  <c:v>517</c:v>
                </c:pt>
                <c:pt idx="10">
                  <c:v>641</c:v>
                </c:pt>
                <c:pt idx="11">
                  <c:v>655</c:v>
                </c:pt>
                <c:pt idx="12">
                  <c:v>646</c:v>
                </c:pt>
                <c:pt idx="13">
                  <c:v>660</c:v>
                </c:pt>
                <c:pt idx="14">
                  <c:v>648</c:v>
                </c:pt>
                <c:pt idx="15">
                  <c:v>685</c:v>
                </c:pt>
                <c:pt idx="16">
                  <c:v>636</c:v>
                </c:pt>
                <c:pt idx="17">
                  <c:v>701</c:v>
                </c:pt>
                <c:pt idx="18">
                  <c:v>636</c:v>
                </c:pt>
              </c:numCache>
            </c:numRef>
          </c:val>
        </c:ser>
        <c:gapWidth val="75"/>
        <c:shape val="cylinder"/>
        <c:axId val="84613376"/>
        <c:axId val="85409792"/>
        <c:axId val="0"/>
      </c:bar3DChart>
      <c:catAx>
        <c:axId val="84613376"/>
        <c:scaling>
          <c:orientation val="minMax"/>
        </c:scaling>
        <c:axPos val="b"/>
        <c:majorTickMark val="none"/>
        <c:tickLblPos val="nextTo"/>
        <c:crossAx val="85409792"/>
        <c:crosses val="autoZero"/>
        <c:auto val="1"/>
        <c:lblAlgn val="ctr"/>
        <c:lblOffset val="100"/>
      </c:catAx>
      <c:valAx>
        <c:axId val="85409792"/>
        <c:scaling>
          <c:orientation val="minMax"/>
        </c:scaling>
        <c:axPos val="l"/>
        <c:majorGridlines/>
        <c:numFmt formatCode="General" sourceLinked="1"/>
        <c:majorTickMark val="none"/>
        <c:tickLblPos val="nextTo"/>
        <c:spPr>
          <a:ln w="9525">
            <a:noFill/>
          </a:ln>
        </c:spPr>
        <c:crossAx val="84613376"/>
        <c:crosses val="autoZero"/>
        <c:crossBetween val="between"/>
      </c:valAx>
    </c:plotArea>
    <c:legend>
      <c:legendPos val="b"/>
      <c:layout/>
    </c:legend>
    <c:plotVisOnly val="1"/>
  </c:chart>
  <c:externalData r:id="rId1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hr-BA"/>
  <c:chart>
    <c:autoTitleDeleted val="1"/>
    <c:plotArea>
      <c:layout/>
      <c:lineChart>
        <c:grouping val="standard"/>
        <c:ser>
          <c:idx val="0"/>
          <c:order val="0"/>
          <c:tx>
            <c:strRef>
              <c:f>List1!$B$60</c:f>
              <c:strCache>
                <c:ptCount val="1"/>
                <c:pt idx="0">
                  <c:v>Kršteni</c:v>
                </c:pt>
              </c:strCache>
            </c:strRef>
          </c:tx>
          <c:marker>
            <c:symbol val="none"/>
          </c:marker>
          <c:cat>
            <c:strRef>
              <c:f>List1!$A$61:$A$79</c:f>
              <c:strCache>
                <c:ptCount val="19"/>
                <c:pt idx="0">
                  <c:v>1996.</c:v>
                </c:pt>
                <c:pt idx="1">
                  <c:v>1997.</c:v>
                </c:pt>
                <c:pt idx="2">
                  <c:v>1998.</c:v>
                </c:pt>
                <c:pt idx="3">
                  <c:v>1999.</c:v>
                </c:pt>
                <c:pt idx="4">
                  <c:v>2000.</c:v>
                </c:pt>
                <c:pt idx="5">
                  <c:v>2001.</c:v>
                </c:pt>
                <c:pt idx="6">
                  <c:v>2002.</c:v>
                </c:pt>
                <c:pt idx="7">
                  <c:v>2003.</c:v>
                </c:pt>
                <c:pt idx="8">
                  <c:v>2004.</c:v>
                </c:pt>
                <c:pt idx="9">
                  <c:v>2005.</c:v>
                </c:pt>
                <c:pt idx="10">
                  <c:v>2006.</c:v>
                </c:pt>
                <c:pt idx="11">
                  <c:v>2007.</c:v>
                </c:pt>
                <c:pt idx="12">
                  <c:v>2008.</c:v>
                </c:pt>
                <c:pt idx="13">
                  <c:v>2009.</c:v>
                </c:pt>
                <c:pt idx="14">
                  <c:v>2010.</c:v>
                </c:pt>
                <c:pt idx="15">
                  <c:v>2011.</c:v>
                </c:pt>
                <c:pt idx="16">
                  <c:v>2012.</c:v>
                </c:pt>
                <c:pt idx="17">
                  <c:v>2013.</c:v>
                </c:pt>
                <c:pt idx="18">
                  <c:v>2014.</c:v>
                </c:pt>
              </c:strCache>
            </c:strRef>
          </c:cat>
          <c:val>
            <c:numRef>
              <c:f>List1!$B$61:$B$79</c:f>
              <c:numCache>
                <c:formatCode>General</c:formatCode>
                <c:ptCount val="19"/>
                <c:pt idx="0">
                  <c:v>561</c:v>
                </c:pt>
                <c:pt idx="1">
                  <c:v>577</c:v>
                </c:pt>
                <c:pt idx="2">
                  <c:v>621</c:v>
                </c:pt>
                <c:pt idx="3">
                  <c:v>601</c:v>
                </c:pt>
                <c:pt idx="4">
                  <c:v>673</c:v>
                </c:pt>
                <c:pt idx="5">
                  <c:v>554</c:v>
                </c:pt>
                <c:pt idx="6">
                  <c:v>554</c:v>
                </c:pt>
                <c:pt idx="7">
                  <c:v>477</c:v>
                </c:pt>
                <c:pt idx="8">
                  <c:v>454</c:v>
                </c:pt>
                <c:pt idx="9">
                  <c:v>442</c:v>
                </c:pt>
                <c:pt idx="10">
                  <c:v>440</c:v>
                </c:pt>
                <c:pt idx="11">
                  <c:v>422</c:v>
                </c:pt>
                <c:pt idx="12">
                  <c:v>378</c:v>
                </c:pt>
                <c:pt idx="13">
                  <c:v>409</c:v>
                </c:pt>
                <c:pt idx="14">
                  <c:v>421</c:v>
                </c:pt>
                <c:pt idx="15">
                  <c:v>384</c:v>
                </c:pt>
                <c:pt idx="16">
                  <c:v>392</c:v>
                </c:pt>
                <c:pt idx="17">
                  <c:v>374</c:v>
                </c:pt>
                <c:pt idx="18">
                  <c:v>358</c:v>
                </c:pt>
              </c:numCache>
            </c:numRef>
          </c:val>
        </c:ser>
        <c:ser>
          <c:idx val="1"/>
          <c:order val="1"/>
          <c:tx>
            <c:strRef>
              <c:f>List1!$C$60</c:f>
              <c:strCache>
                <c:ptCount val="1"/>
                <c:pt idx="0">
                  <c:v>Umrli</c:v>
                </c:pt>
              </c:strCache>
            </c:strRef>
          </c:tx>
          <c:marker>
            <c:symbol val="none"/>
          </c:marker>
          <c:cat>
            <c:strRef>
              <c:f>List1!$A$61:$A$79</c:f>
              <c:strCache>
                <c:ptCount val="19"/>
                <c:pt idx="0">
                  <c:v>1996.</c:v>
                </c:pt>
                <c:pt idx="1">
                  <c:v>1997.</c:v>
                </c:pt>
                <c:pt idx="2">
                  <c:v>1998.</c:v>
                </c:pt>
                <c:pt idx="3">
                  <c:v>1999.</c:v>
                </c:pt>
                <c:pt idx="4">
                  <c:v>2000.</c:v>
                </c:pt>
                <c:pt idx="5">
                  <c:v>2001.</c:v>
                </c:pt>
                <c:pt idx="6">
                  <c:v>2002.</c:v>
                </c:pt>
                <c:pt idx="7">
                  <c:v>2003.</c:v>
                </c:pt>
                <c:pt idx="8">
                  <c:v>2004.</c:v>
                </c:pt>
                <c:pt idx="9">
                  <c:v>2005.</c:v>
                </c:pt>
                <c:pt idx="10">
                  <c:v>2006.</c:v>
                </c:pt>
                <c:pt idx="11">
                  <c:v>2007.</c:v>
                </c:pt>
                <c:pt idx="12">
                  <c:v>2008.</c:v>
                </c:pt>
                <c:pt idx="13">
                  <c:v>2009.</c:v>
                </c:pt>
                <c:pt idx="14">
                  <c:v>2010.</c:v>
                </c:pt>
                <c:pt idx="15">
                  <c:v>2011.</c:v>
                </c:pt>
                <c:pt idx="16">
                  <c:v>2012.</c:v>
                </c:pt>
                <c:pt idx="17">
                  <c:v>2013.</c:v>
                </c:pt>
                <c:pt idx="18">
                  <c:v>2014.</c:v>
                </c:pt>
              </c:strCache>
            </c:strRef>
          </c:cat>
          <c:val>
            <c:numRef>
              <c:f>List1!$C$61:$C$79</c:f>
              <c:numCache>
                <c:formatCode>General</c:formatCode>
                <c:ptCount val="19"/>
                <c:pt idx="0">
                  <c:v>565</c:v>
                </c:pt>
                <c:pt idx="1">
                  <c:v>581</c:v>
                </c:pt>
                <c:pt idx="2">
                  <c:v>673</c:v>
                </c:pt>
                <c:pt idx="3">
                  <c:v>615</c:v>
                </c:pt>
                <c:pt idx="4">
                  <c:v>753</c:v>
                </c:pt>
                <c:pt idx="5">
                  <c:v>655</c:v>
                </c:pt>
                <c:pt idx="6">
                  <c:v>639</c:v>
                </c:pt>
                <c:pt idx="7">
                  <c:v>695</c:v>
                </c:pt>
                <c:pt idx="8">
                  <c:v>695</c:v>
                </c:pt>
                <c:pt idx="9">
                  <c:v>517</c:v>
                </c:pt>
                <c:pt idx="10">
                  <c:v>641</c:v>
                </c:pt>
                <c:pt idx="11">
                  <c:v>655</c:v>
                </c:pt>
                <c:pt idx="12">
                  <c:v>646</c:v>
                </c:pt>
                <c:pt idx="13">
                  <c:v>660</c:v>
                </c:pt>
                <c:pt idx="14">
                  <c:v>648</c:v>
                </c:pt>
                <c:pt idx="15">
                  <c:v>685</c:v>
                </c:pt>
                <c:pt idx="16">
                  <c:v>636</c:v>
                </c:pt>
                <c:pt idx="17">
                  <c:v>701</c:v>
                </c:pt>
                <c:pt idx="18">
                  <c:v>636</c:v>
                </c:pt>
              </c:numCache>
            </c:numRef>
          </c:val>
        </c:ser>
        <c:ser>
          <c:idx val="2"/>
          <c:order val="2"/>
          <c:tx>
            <c:strRef>
              <c:f>List1!$D$60</c:f>
              <c:strCache>
                <c:ptCount val="1"/>
                <c:pt idx="0">
                  <c:v>Priraštaj</c:v>
                </c:pt>
              </c:strCache>
            </c:strRef>
          </c:tx>
          <c:marker>
            <c:symbol val="none"/>
          </c:marker>
          <c:cat>
            <c:strRef>
              <c:f>List1!$A$61:$A$79</c:f>
              <c:strCache>
                <c:ptCount val="19"/>
                <c:pt idx="0">
                  <c:v>1996.</c:v>
                </c:pt>
                <c:pt idx="1">
                  <c:v>1997.</c:v>
                </c:pt>
                <c:pt idx="2">
                  <c:v>1998.</c:v>
                </c:pt>
                <c:pt idx="3">
                  <c:v>1999.</c:v>
                </c:pt>
                <c:pt idx="4">
                  <c:v>2000.</c:v>
                </c:pt>
                <c:pt idx="5">
                  <c:v>2001.</c:v>
                </c:pt>
                <c:pt idx="6">
                  <c:v>2002.</c:v>
                </c:pt>
                <c:pt idx="7">
                  <c:v>2003.</c:v>
                </c:pt>
                <c:pt idx="8">
                  <c:v>2004.</c:v>
                </c:pt>
                <c:pt idx="9">
                  <c:v>2005.</c:v>
                </c:pt>
                <c:pt idx="10">
                  <c:v>2006.</c:v>
                </c:pt>
                <c:pt idx="11">
                  <c:v>2007.</c:v>
                </c:pt>
                <c:pt idx="12">
                  <c:v>2008.</c:v>
                </c:pt>
                <c:pt idx="13">
                  <c:v>2009.</c:v>
                </c:pt>
                <c:pt idx="14">
                  <c:v>2010.</c:v>
                </c:pt>
                <c:pt idx="15">
                  <c:v>2011.</c:v>
                </c:pt>
                <c:pt idx="16">
                  <c:v>2012.</c:v>
                </c:pt>
                <c:pt idx="17">
                  <c:v>2013.</c:v>
                </c:pt>
                <c:pt idx="18">
                  <c:v>2014.</c:v>
                </c:pt>
              </c:strCache>
            </c:strRef>
          </c:cat>
          <c:val>
            <c:numRef>
              <c:f>List1!$D$61:$D$79</c:f>
              <c:numCache>
                <c:formatCode>General</c:formatCode>
                <c:ptCount val="19"/>
                <c:pt idx="0">
                  <c:v>-4</c:v>
                </c:pt>
                <c:pt idx="1">
                  <c:v>-4</c:v>
                </c:pt>
                <c:pt idx="2">
                  <c:v>-52</c:v>
                </c:pt>
                <c:pt idx="3">
                  <c:v>-14</c:v>
                </c:pt>
                <c:pt idx="4">
                  <c:v>-80</c:v>
                </c:pt>
                <c:pt idx="5">
                  <c:v>-101</c:v>
                </c:pt>
                <c:pt idx="6">
                  <c:v>-85</c:v>
                </c:pt>
                <c:pt idx="7">
                  <c:v>-218</c:v>
                </c:pt>
                <c:pt idx="8">
                  <c:v>-241</c:v>
                </c:pt>
                <c:pt idx="9">
                  <c:v>-75</c:v>
                </c:pt>
                <c:pt idx="10">
                  <c:v>-201</c:v>
                </c:pt>
                <c:pt idx="11">
                  <c:v>-233</c:v>
                </c:pt>
                <c:pt idx="12">
                  <c:v>-268</c:v>
                </c:pt>
                <c:pt idx="13">
                  <c:v>-251</c:v>
                </c:pt>
                <c:pt idx="14">
                  <c:v>-227</c:v>
                </c:pt>
                <c:pt idx="15">
                  <c:v>-301</c:v>
                </c:pt>
                <c:pt idx="16">
                  <c:v>-244</c:v>
                </c:pt>
                <c:pt idx="17">
                  <c:v>-327</c:v>
                </c:pt>
                <c:pt idx="18">
                  <c:v>-278</c:v>
                </c:pt>
              </c:numCache>
            </c:numRef>
          </c:val>
        </c:ser>
        <c:marker val="1"/>
        <c:axId val="85435520"/>
        <c:axId val="85437056"/>
      </c:lineChart>
      <c:catAx>
        <c:axId val="85435520"/>
        <c:scaling>
          <c:orientation val="minMax"/>
        </c:scaling>
        <c:axPos val="b"/>
        <c:majorTickMark val="none"/>
        <c:tickLblPos val="nextTo"/>
        <c:crossAx val="85437056"/>
        <c:crosses val="autoZero"/>
        <c:auto val="1"/>
        <c:lblAlgn val="ctr"/>
        <c:lblOffset val="100"/>
      </c:catAx>
      <c:valAx>
        <c:axId val="85437056"/>
        <c:scaling>
          <c:orientation val="minMax"/>
        </c:scaling>
        <c:axPos val="l"/>
        <c:majorGridlines/>
        <c:numFmt formatCode="General" sourceLinked="1"/>
        <c:majorTickMark val="none"/>
        <c:tickLblPos val="nextTo"/>
        <c:spPr>
          <a:ln w="9525">
            <a:noFill/>
          </a:ln>
        </c:spPr>
        <c:crossAx val="85435520"/>
        <c:crosses val="autoZero"/>
        <c:crossBetween val="between"/>
      </c:valAx>
    </c:plotArea>
    <c:legend>
      <c:legendPos val="b"/>
      <c:layout/>
    </c:legend>
    <c:plotVisOnly val="1"/>
  </c:chart>
  <c:externalData r:id="rId1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hr-BA"/>
  <c:chart>
    <c:autoTitleDeleted val="1"/>
    <c:view3D>
      <c:rAngAx val="1"/>
    </c:view3D>
    <c:plotArea>
      <c:layout/>
      <c:bar3DChart>
        <c:barDir val="col"/>
        <c:grouping val="clustered"/>
        <c:ser>
          <c:idx val="0"/>
          <c:order val="0"/>
          <c:tx>
            <c:strRef>
              <c:f>List1!$C$63</c:f>
              <c:strCache>
                <c:ptCount val="1"/>
                <c:pt idx="0">
                  <c:v>Vjernika</c:v>
                </c:pt>
              </c:strCache>
            </c:strRef>
          </c:tx>
          <c:cat>
            <c:strRef>
              <c:f>List1!$B$64:$B$82</c:f>
              <c:strCache>
                <c:ptCount val="19"/>
                <c:pt idx="0">
                  <c:v>1996.</c:v>
                </c:pt>
                <c:pt idx="1">
                  <c:v>1997.</c:v>
                </c:pt>
                <c:pt idx="2">
                  <c:v>1998.</c:v>
                </c:pt>
                <c:pt idx="3">
                  <c:v>1999.</c:v>
                </c:pt>
                <c:pt idx="4">
                  <c:v>2000.</c:v>
                </c:pt>
                <c:pt idx="5">
                  <c:v>2001.</c:v>
                </c:pt>
                <c:pt idx="6">
                  <c:v>2002.</c:v>
                </c:pt>
                <c:pt idx="7">
                  <c:v>2003.</c:v>
                </c:pt>
                <c:pt idx="8">
                  <c:v>2004.</c:v>
                </c:pt>
                <c:pt idx="9">
                  <c:v>2005.</c:v>
                </c:pt>
                <c:pt idx="10">
                  <c:v>2006.</c:v>
                </c:pt>
                <c:pt idx="11">
                  <c:v>2007.</c:v>
                </c:pt>
                <c:pt idx="12">
                  <c:v>2008.</c:v>
                </c:pt>
                <c:pt idx="13">
                  <c:v>2009.</c:v>
                </c:pt>
                <c:pt idx="14">
                  <c:v>2010.</c:v>
                </c:pt>
                <c:pt idx="15">
                  <c:v>2011.</c:v>
                </c:pt>
                <c:pt idx="16">
                  <c:v>2012.</c:v>
                </c:pt>
                <c:pt idx="17">
                  <c:v>2013.</c:v>
                </c:pt>
                <c:pt idx="18">
                  <c:v>2014.</c:v>
                </c:pt>
              </c:strCache>
            </c:strRef>
          </c:cat>
          <c:val>
            <c:numRef>
              <c:f>List1!$C$64:$C$82</c:f>
              <c:numCache>
                <c:formatCode>#,##0</c:formatCode>
                <c:ptCount val="19"/>
                <c:pt idx="0">
                  <c:v>175245</c:v>
                </c:pt>
                <c:pt idx="1">
                  <c:v>175684</c:v>
                </c:pt>
                <c:pt idx="2">
                  <c:v>173005</c:v>
                </c:pt>
                <c:pt idx="3">
                  <c:v>175005</c:v>
                </c:pt>
                <c:pt idx="4">
                  <c:v>175000</c:v>
                </c:pt>
                <c:pt idx="5">
                  <c:v>178022</c:v>
                </c:pt>
                <c:pt idx="6">
                  <c:v>183452</c:v>
                </c:pt>
                <c:pt idx="7">
                  <c:v>187255</c:v>
                </c:pt>
                <c:pt idx="8">
                  <c:v>189617</c:v>
                </c:pt>
                <c:pt idx="9">
                  <c:v>187951</c:v>
                </c:pt>
                <c:pt idx="10">
                  <c:v>194298</c:v>
                </c:pt>
                <c:pt idx="11">
                  <c:v>193633</c:v>
                </c:pt>
                <c:pt idx="12">
                  <c:v>192403</c:v>
                </c:pt>
                <c:pt idx="13">
                  <c:v>192507</c:v>
                </c:pt>
                <c:pt idx="14">
                  <c:v>190730</c:v>
                </c:pt>
                <c:pt idx="15">
                  <c:v>190861</c:v>
                </c:pt>
                <c:pt idx="16">
                  <c:v>186888</c:v>
                </c:pt>
                <c:pt idx="17">
                  <c:v>186005</c:v>
                </c:pt>
                <c:pt idx="18">
                  <c:v>182918</c:v>
                </c:pt>
              </c:numCache>
            </c:numRef>
          </c:val>
        </c:ser>
        <c:gapWidth val="75"/>
        <c:shape val="cylinder"/>
        <c:axId val="84404864"/>
        <c:axId val="88092032"/>
        <c:axId val="0"/>
      </c:bar3DChart>
      <c:catAx>
        <c:axId val="84404864"/>
        <c:scaling>
          <c:orientation val="minMax"/>
        </c:scaling>
        <c:axPos val="b"/>
        <c:majorTickMark val="none"/>
        <c:tickLblPos val="nextTo"/>
        <c:crossAx val="88092032"/>
        <c:crosses val="autoZero"/>
        <c:auto val="1"/>
        <c:lblAlgn val="ctr"/>
        <c:lblOffset val="100"/>
      </c:catAx>
      <c:valAx>
        <c:axId val="88092032"/>
        <c:scaling>
          <c:orientation val="minMax"/>
        </c:scaling>
        <c:axPos val="l"/>
        <c:majorGridlines/>
        <c:numFmt formatCode="#,##0" sourceLinked="1"/>
        <c:majorTickMark val="none"/>
        <c:tickLblPos val="nextTo"/>
        <c:spPr>
          <a:ln w="9525">
            <a:noFill/>
          </a:ln>
        </c:spPr>
        <c:crossAx val="84404864"/>
        <c:crosses val="autoZero"/>
        <c:crossBetween val="between"/>
      </c:valAx>
    </c:plotArea>
    <c:legend>
      <c:legendPos val="b"/>
      <c:layout/>
    </c:legend>
    <c:plotVisOnly val="1"/>
  </c:chart>
  <c:externalData r:id="rId1"/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hr-BA"/>
  <c:chart>
    <c:autoTitleDeleted val="1"/>
    <c:view3D>
      <c:rAngAx val="1"/>
    </c:view3D>
    <c:plotArea>
      <c:layout/>
      <c:bar3DChart>
        <c:barDir val="col"/>
        <c:grouping val="clustered"/>
        <c:ser>
          <c:idx val="0"/>
          <c:order val="0"/>
          <c:tx>
            <c:strRef>
              <c:f>List1!$B$37</c:f>
              <c:strCache>
                <c:ptCount val="1"/>
                <c:pt idx="0">
                  <c:v>Kršteni</c:v>
                </c:pt>
              </c:strCache>
            </c:strRef>
          </c:tx>
          <c:cat>
            <c:strRef>
              <c:f>List1!$A$38:$A$56</c:f>
              <c:strCache>
                <c:ptCount val="19"/>
                <c:pt idx="0">
                  <c:v>1996.</c:v>
                </c:pt>
                <c:pt idx="1">
                  <c:v>1997.</c:v>
                </c:pt>
                <c:pt idx="2">
                  <c:v>1998.</c:v>
                </c:pt>
                <c:pt idx="3">
                  <c:v>1999.</c:v>
                </c:pt>
                <c:pt idx="4">
                  <c:v>2000.</c:v>
                </c:pt>
                <c:pt idx="5">
                  <c:v>2001.</c:v>
                </c:pt>
                <c:pt idx="6">
                  <c:v>2002.</c:v>
                </c:pt>
                <c:pt idx="7">
                  <c:v>2003.</c:v>
                </c:pt>
                <c:pt idx="8">
                  <c:v>2004.</c:v>
                </c:pt>
                <c:pt idx="9">
                  <c:v>2005.</c:v>
                </c:pt>
                <c:pt idx="10">
                  <c:v>2006.</c:v>
                </c:pt>
                <c:pt idx="11">
                  <c:v>2007.</c:v>
                </c:pt>
                <c:pt idx="12">
                  <c:v>2008.</c:v>
                </c:pt>
                <c:pt idx="13">
                  <c:v>2009.</c:v>
                </c:pt>
                <c:pt idx="14">
                  <c:v>2010.</c:v>
                </c:pt>
                <c:pt idx="15">
                  <c:v>2011.</c:v>
                </c:pt>
                <c:pt idx="16">
                  <c:v>2012.</c:v>
                </c:pt>
                <c:pt idx="17">
                  <c:v>2013.</c:v>
                </c:pt>
                <c:pt idx="18">
                  <c:v>2014.</c:v>
                </c:pt>
              </c:strCache>
            </c:strRef>
          </c:cat>
          <c:val>
            <c:numRef>
              <c:f>List1!$B$38:$B$56</c:f>
              <c:numCache>
                <c:formatCode>#,##0</c:formatCode>
                <c:ptCount val="19"/>
                <c:pt idx="0">
                  <c:v>2902</c:v>
                </c:pt>
                <c:pt idx="1">
                  <c:v>2981</c:v>
                </c:pt>
                <c:pt idx="2">
                  <c:v>2758</c:v>
                </c:pt>
                <c:pt idx="3">
                  <c:v>2830</c:v>
                </c:pt>
                <c:pt idx="4">
                  <c:v>2164</c:v>
                </c:pt>
                <c:pt idx="5">
                  <c:v>2179</c:v>
                </c:pt>
                <c:pt idx="6">
                  <c:v>2146</c:v>
                </c:pt>
                <c:pt idx="7">
                  <c:v>1997</c:v>
                </c:pt>
                <c:pt idx="8">
                  <c:v>2032</c:v>
                </c:pt>
                <c:pt idx="9">
                  <c:v>2114</c:v>
                </c:pt>
                <c:pt idx="10">
                  <c:v>2110</c:v>
                </c:pt>
                <c:pt idx="11">
                  <c:v>2048</c:v>
                </c:pt>
                <c:pt idx="12">
                  <c:v>2080</c:v>
                </c:pt>
                <c:pt idx="13">
                  <c:v>2009</c:v>
                </c:pt>
                <c:pt idx="14">
                  <c:v>2091</c:v>
                </c:pt>
                <c:pt idx="15">
                  <c:v>1992</c:v>
                </c:pt>
                <c:pt idx="16">
                  <c:v>2121</c:v>
                </c:pt>
                <c:pt idx="17">
                  <c:v>1927</c:v>
                </c:pt>
                <c:pt idx="18">
                  <c:v>2005</c:v>
                </c:pt>
              </c:numCache>
            </c:numRef>
          </c:val>
        </c:ser>
        <c:ser>
          <c:idx val="1"/>
          <c:order val="1"/>
          <c:tx>
            <c:strRef>
              <c:f>List1!$C$37</c:f>
              <c:strCache>
                <c:ptCount val="1"/>
                <c:pt idx="0">
                  <c:v>Umrli</c:v>
                </c:pt>
              </c:strCache>
            </c:strRef>
          </c:tx>
          <c:cat>
            <c:strRef>
              <c:f>List1!$A$38:$A$56</c:f>
              <c:strCache>
                <c:ptCount val="19"/>
                <c:pt idx="0">
                  <c:v>1996.</c:v>
                </c:pt>
                <c:pt idx="1">
                  <c:v>1997.</c:v>
                </c:pt>
                <c:pt idx="2">
                  <c:v>1998.</c:v>
                </c:pt>
                <c:pt idx="3">
                  <c:v>1999.</c:v>
                </c:pt>
                <c:pt idx="4">
                  <c:v>2000.</c:v>
                </c:pt>
                <c:pt idx="5">
                  <c:v>2001.</c:v>
                </c:pt>
                <c:pt idx="6">
                  <c:v>2002.</c:v>
                </c:pt>
                <c:pt idx="7">
                  <c:v>2003.</c:v>
                </c:pt>
                <c:pt idx="8">
                  <c:v>2004.</c:v>
                </c:pt>
                <c:pt idx="9">
                  <c:v>2005.</c:v>
                </c:pt>
                <c:pt idx="10">
                  <c:v>2006.</c:v>
                </c:pt>
                <c:pt idx="11">
                  <c:v>2007.</c:v>
                </c:pt>
                <c:pt idx="12">
                  <c:v>2008.</c:v>
                </c:pt>
                <c:pt idx="13">
                  <c:v>2009.</c:v>
                </c:pt>
                <c:pt idx="14">
                  <c:v>2010.</c:v>
                </c:pt>
                <c:pt idx="15">
                  <c:v>2011.</c:v>
                </c:pt>
                <c:pt idx="16">
                  <c:v>2012.</c:v>
                </c:pt>
                <c:pt idx="17">
                  <c:v>2013.</c:v>
                </c:pt>
                <c:pt idx="18">
                  <c:v>2014.</c:v>
                </c:pt>
              </c:strCache>
            </c:strRef>
          </c:cat>
          <c:val>
            <c:numRef>
              <c:f>List1!$C$38:$C$56</c:f>
              <c:numCache>
                <c:formatCode>#,##0</c:formatCode>
                <c:ptCount val="19"/>
                <c:pt idx="0">
                  <c:v>1774</c:v>
                </c:pt>
                <c:pt idx="1">
                  <c:v>1885</c:v>
                </c:pt>
                <c:pt idx="2">
                  <c:v>1863</c:v>
                </c:pt>
                <c:pt idx="3">
                  <c:v>1785</c:v>
                </c:pt>
                <c:pt idx="4">
                  <c:v>1579</c:v>
                </c:pt>
                <c:pt idx="5">
                  <c:v>1603</c:v>
                </c:pt>
                <c:pt idx="6">
                  <c:v>1496</c:v>
                </c:pt>
                <c:pt idx="7">
                  <c:v>1613</c:v>
                </c:pt>
                <c:pt idx="8">
                  <c:v>1545</c:v>
                </c:pt>
                <c:pt idx="9">
                  <c:v>1655</c:v>
                </c:pt>
                <c:pt idx="10">
                  <c:v>1690</c:v>
                </c:pt>
                <c:pt idx="11">
                  <c:v>1731</c:v>
                </c:pt>
                <c:pt idx="12">
                  <c:v>1772</c:v>
                </c:pt>
                <c:pt idx="13">
                  <c:v>1777</c:v>
                </c:pt>
                <c:pt idx="14">
                  <c:v>1773</c:v>
                </c:pt>
                <c:pt idx="15">
                  <c:v>1767</c:v>
                </c:pt>
                <c:pt idx="16">
                  <c:v>1966</c:v>
                </c:pt>
                <c:pt idx="17">
                  <c:v>1829</c:v>
                </c:pt>
                <c:pt idx="18">
                  <c:v>1805</c:v>
                </c:pt>
              </c:numCache>
            </c:numRef>
          </c:val>
        </c:ser>
        <c:gapWidth val="75"/>
        <c:shape val="cylinder"/>
        <c:axId val="88153088"/>
        <c:axId val="88337024"/>
        <c:axId val="0"/>
      </c:bar3DChart>
      <c:catAx>
        <c:axId val="88153088"/>
        <c:scaling>
          <c:orientation val="minMax"/>
        </c:scaling>
        <c:axPos val="b"/>
        <c:majorTickMark val="none"/>
        <c:tickLblPos val="nextTo"/>
        <c:crossAx val="88337024"/>
        <c:crosses val="autoZero"/>
        <c:auto val="1"/>
        <c:lblAlgn val="ctr"/>
        <c:lblOffset val="100"/>
      </c:catAx>
      <c:valAx>
        <c:axId val="88337024"/>
        <c:scaling>
          <c:orientation val="minMax"/>
        </c:scaling>
        <c:axPos val="l"/>
        <c:majorGridlines/>
        <c:numFmt formatCode="#,##0" sourceLinked="1"/>
        <c:majorTickMark val="none"/>
        <c:tickLblPos val="nextTo"/>
        <c:spPr>
          <a:ln w="9525">
            <a:noFill/>
          </a:ln>
        </c:spPr>
        <c:crossAx val="88153088"/>
        <c:crosses val="autoZero"/>
        <c:crossBetween val="between"/>
      </c:valAx>
    </c:plotArea>
    <c:legend>
      <c:legendPos val="b"/>
      <c:layout/>
    </c:legend>
    <c:plotVisOnly val="1"/>
  </c:chart>
  <c:externalData r:id="rId1"/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r-HR" smtClean="0"/>
              <a:t>Kliknite da biste uredili stil naslova matrice</a:t>
            </a:r>
            <a:endParaRPr lang="hr-BA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r-HR" smtClean="0"/>
              <a:t>Kliknite da biste uredili stil podnaslova matrice</a:t>
            </a:r>
            <a:endParaRPr lang="hr-BA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156CC5-D74E-4CB6-814E-7FD34209E245}" type="datetimeFigureOut">
              <a:rPr lang="sr-Latn-CS" smtClean="0"/>
              <a:pPr/>
              <a:t>24.2.2015</a:t>
            </a:fld>
            <a:endParaRPr lang="hr-BA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BA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B6CFE-E151-4656-9C7E-AD4110DDFDDD}" type="slidenum">
              <a:rPr lang="hr-BA" smtClean="0"/>
              <a:pPr/>
              <a:t>‹#›</a:t>
            </a:fld>
            <a:endParaRPr lang="hr-B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Kliknite da biste uredili stil naslova matrice</a:t>
            </a:r>
            <a:endParaRPr lang="hr-BA"/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 smtClean="0"/>
              <a:t>Kliknite da biste uredili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BA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156CC5-D74E-4CB6-814E-7FD34209E245}" type="datetimeFigureOut">
              <a:rPr lang="sr-Latn-CS" smtClean="0"/>
              <a:pPr/>
              <a:t>24.2.2015</a:t>
            </a:fld>
            <a:endParaRPr lang="hr-BA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BA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B6CFE-E151-4656-9C7E-AD4110DDFDDD}" type="slidenum">
              <a:rPr lang="hr-BA" smtClean="0"/>
              <a:pPr/>
              <a:t>‹#›</a:t>
            </a:fld>
            <a:endParaRPr lang="hr-B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r-HR" smtClean="0"/>
              <a:t>Kliknite da biste uredili stil naslova matrice</a:t>
            </a:r>
            <a:endParaRPr lang="hr-BA"/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r-HR" smtClean="0"/>
              <a:t>Kliknite da biste uredili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BA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156CC5-D74E-4CB6-814E-7FD34209E245}" type="datetimeFigureOut">
              <a:rPr lang="sr-Latn-CS" smtClean="0"/>
              <a:pPr/>
              <a:t>24.2.2015</a:t>
            </a:fld>
            <a:endParaRPr lang="hr-BA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BA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B6CFE-E151-4656-9C7E-AD4110DDFDDD}" type="slidenum">
              <a:rPr lang="hr-BA" smtClean="0"/>
              <a:pPr/>
              <a:t>‹#›</a:t>
            </a:fld>
            <a:endParaRPr lang="hr-BA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Naslov i tablic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150938" y="617538"/>
            <a:ext cx="7793037" cy="1143000"/>
          </a:xfrm>
        </p:spPr>
        <p:txBody>
          <a:bodyPr/>
          <a:lstStyle/>
          <a:p>
            <a:r>
              <a:rPr lang="hr-HR" smtClean="0"/>
              <a:t>Kliknite da biste uredili stil naslova matrice</a:t>
            </a:r>
            <a:endParaRPr lang="hr-HR"/>
          </a:p>
        </p:txBody>
      </p:sp>
      <p:sp>
        <p:nvSpPr>
          <p:cNvPr id="3" name="Rezervirano mjesto tablice 2"/>
          <p:cNvSpPr>
            <a:spLocks noGrp="1"/>
          </p:cNvSpPr>
          <p:nvPr>
            <p:ph type="tbl" idx="1"/>
          </p:nvPr>
        </p:nvSpPr>
        <p:spPr>
          <a:xfrm>
            <a:off x="1182688" y="2017713"/>
            <a:ext cx="7772400" cy="4114800"/>
          </a:xfrm>
        </p:spPr>
        <p:txBody>
          <a:bodyPr rtlCol="0">
            <a:normAutofit/>
          </a:bodyPr>
          <a:lstStyle/>
          <a:p>
            <a:pPr lvl="0"/>
            <a:endParaRPr lang="hr-HR" noProof="0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>
          <a:xfrm>
            <a:off x="914400" y="63246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>
          <a:xfrm>
            <a:off x="3352800" y="63246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>
          <a:xfrm>
            <a:off x="6781800" y="63246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17D5E4-D431-4ADA-80DB-5A3A0C58B732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>
  <p:cSld name="Naslov i grafik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150938" y="617538"/>
            <a:ext cx="7793037" cy="1143000"/>
          </a:xfrm>
        </p:spPr>
        <p:txBody>
          <a:bodyPr/>
          <a:lstStyle/>
          <a:p>
            <a:r>
              <a:rPr lang="hr-HR" smtClean="0"/>
              <a:t>Kliknite da biste uredili stil naslova matrice</a:t>
            </a:r>
            <a:endParaRPr lang="hr-HR"/>
          </a:p>
        </p:txBody>
      </p:sp>
      <p:sp>
        <p:nvSpPr>
          <p:cNvPr id="3" name="Rezervirano mjesto grafikona 2"/>
          <p:cNvSpPr>
            <a:spLocks noGrp="1"/>
          </p:cNvSpPr>
          <p:nvPr>
            <p:ph type="chart" idx="1"/>
          </p:nvPr>
        </p:nvSpPr>
        <p:spPr>
          <a:xfrm>
            <a:off x="1182688" y="2017713"/>
            <a:ext cx="7772400" cy="4114800"/>
          </a:xfrm>
        </p:spPr>
        <p:txBody>
          <a:bodyPr rtlCol="0">
            <a:normAutofit/>
          </a:bodyPr>
          <a:lstStyle/>
          <a:p>
            <a:pPr lvl="0"/>
            <a:endParaRPr lang="hr-HR" noProof="0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>
          <a:xfrm>
            <a:off x="914400" y="63246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>
          <a:xfrm>
            <a:off x="3352800" y="63246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>
          <a:xfrm>
            <a:off x="6781800" y="63246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9FF433-2CB5-45C6-9AD2-4E80208D6208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Kliknite da biste uredili stil naslova matrice</a:t>
            </a:r>
            <a:endParaRPr lang="hr-BA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 smtClean="0"/>
              <a:t>Kliknite da biste uredili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BA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156CC5-D74E-4CB6-814E-7FD34209E245}" type="datetimeFigureOut">
              <a:rPr lang="sr-Latn-CS" smtClean="0"/>
              <a:pPr/>
              <a:t>24.2.2015</a:t>
            </a:fld>
            <a:endParaRPr lang="hr-BA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BA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B6CFE-E151-4656-9C7E-AD4110DDFDDD}" type="slidenum">
              <a:rPr lang="hr-BA" smtClean="0"/>
              <a:pPr/>
              <a:t>‹#›</a:t>
            </a:fld>
            <a:endParaRPr lang="hr-B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odjelj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r-HR" smtClean="0"/>
              <a:t>Kliknite da biste uredili stil naslova matrice</a:t>
            </a:r>
            <a:endParaRPr lang="hr-BA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 smtClean="0"/>
              <a:t>Kliknite da biste uredili stilove teksta matrice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156CC5-D74E-4CB6-814E-7FD34209E245}" type="datetimeFigureOut">
              <a:rPr lang="sr-Latn-CS" smtClean="0"/>
              <a:pPr/>
              <a:t>24.2.2015</a:t>
            </a:fld>
            <a:endParaRPr lang="hr-BA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BA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B6CFE-E151-4656-9C7E-AD4110DDFDDD}" type="slidenum">
              <a:rPr lang="hr-BA" smtClean="0"/>
              <a:pPr/>
              <a:t>‹#›</a:t>
            </a:fld>
            <a:endParaRPr lang="hr-B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Kliknite da biste uredili stil naslova matrice</a:t>
            </a:r>
            <a:endParaRPr lang="hr-BA"/>
          </a:p>
        </p:txBody>
      </p:sp>
      <p:sp>
        <p:nvSpPr>
          <p:cNvPr id="3" name="Rezervirano mjesto sadržaja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r-HR" smtClean="0"/>
              <a:t>Kliknite da biste uredili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BA"/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r-HR" smtClean="0"/>
              <a:t>Kliknite da biste uredili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BA"/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156CC5-D74E-4CB6-814E-7FD34209E245}" type="datetimeFigureOut">
              <a:rPr lang="sr-Latn-CS" smtClean="0"/>
              <a:pPr/>
              <a:t>24.2.2015</a:t>
            </a:fld>
            <a:endParaRPr lang="hr-BA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BA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B6CFE-E151-4656-9C7E-AD4110DDFDDD}" type="slidenum">
              <a:rPr lang="hr-BA" smtClean="0"/>
              <a:pPr/>
              <a:t>‹#›</a:t>
            </a:fld>
            <a:endParaRPr lang="hr-B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r-HR" smtClean="0"/>
              <a:t>Kliknite da biste uredili stil naslova matrice</a:t>
            </a:r>
            <a:endParaRPr lang="hr-BA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 smtClean="0"/>
              <a:t>Kliknite da biste uredili stilove teksta matrice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r-HR" smtClean="0"/>
              <a:t>Kliknite da biste uredili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BA"/>
          </a:p>
        </p:txBody>
      </p:sp>
      <p:sp>
        <p:nvSpPr>
          <p:cNvPr id="5" name="Rezervirano mjesto teksta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 smtClean="0"/>
              <a:t>Kliknite da biste uredili stilove teksta matrice</a:t>
            </a:r>
          </a:p>
        </p:txBody>
      </p:sp>
      <p:sp>
        <p:nvSpPr>
          <p:cNvPr id="6" name="Rezervirano mjesto sadržaja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r-HR" smtClean="0"/>
              <a:t>Kliknite da biste uredili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BA"/>
          </a:p>
        </p:txBody>
      </p:sp>
      <p:sp>
        <p:nvSpPr>
          <p:cNvPr id="7" name="Rezervirano mjesto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156CC5-D74E-4CB6-814E-7FD34209E245}" type="datetimeFigureOut">
              <a:rPr lang="sr-Latn-CS" smtClean="0"/>
              <a:pPr/>
              <a:t>24.2.2015</a:t>
            </a:fld>
            <a:endParaRPr lang="hr-BA"/>
          </a:p>
        </p:txBody>
      </p:sp>
      <p:sp>
        <p:nvSpPr>
          <p:cNvPr id="8" name="Rezervirano mjesto podnožj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BA"/>
          </a:p>
        </p:txBody>
      </p:sp>
      <p:sp>
        <p:nvSpPr>
          <p:cNvPr id="9" name="Rezervirano mjesto broja slajd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B6CFE-E151-4656-9C7E-AD4110DDFDDD}" type="slidenum">
              <a:rPr lang="hr-BA" smtClean="0"/>
              <a:pPr/>
              <a:t>‹#›</a:t>
            </a:fld>
            <a:endParaRPr lang="hr-B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Kliknite da biste uredili stil naslova matrice</a:t>
            </a:r>
            <a:endParaRPr lang="hr-BA"/>
          </a:p>
        </p:txBody>
      </p:sp>
      <p:sp>
        <p:nvSpPr>
          <p:cNvPr id="3" name="Rezervirano mjesto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156CC5-D74E-4CB6-814E-7FD34209E245}" type="datetimeFigureOut">
              <a:rPr lang="sr-Latn-CS" smtClean="0"/>
              <a:pPr/>
              <a:t>24.2.2015</a:t>
            </a:fld>
            <a:endParaRPr lang="hr-BA"/>
          </a:p>
        </p:txBody>
      </p:sp>
      <p:sp>
        <p:nvSpPr>
          <p:cNvPr id="4" name="Rezervirano mjesto podnožj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BA"/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B6CFE-E151-4656-9C7E-AD4110DDFDDD}" type="slidenum">
              <a:rPr lang="hr-BA" smtClean="0"/>
              <a:pPr/>
              <a:t>‹#›</a:t>
            </a:fld>
            <a:endParaRPr lang="hr-B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156CC5-D74E-4CB6-814E-7FD34209E245}" type="datetimeFigureOut">
              <a:rPr lang="sr-Latn-CS" smtClean="0"/>
              <a:pPr/>
              <a:t>24.2.2015</a:t>
            </a:fld>
            <a:endParaRPr lang="hr-BA"/>
          </a:p>
        </p:txBody>
      </p:sp>
      <p:sp>
        <p:nvSpPr>
          <p:cNvPr id="3" name="Rezervirano mjesto podnožj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BA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B6CFE-E151-4656-9C7E-AD4110DDFDDD}" type="slidenum">
              <a:rPr lang="hr-BA" smtClean="0"/>
              <a:pPr/>
              <a:t>‹#›</a:t>
            </a:fld>
            <a:endParaRPr lang="hr-B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r-HR" smtClean="0"/>
              <a:t>Kliknite da biste uredili stil naslova matrice</a:t>
            </a:r>
            <a:endParaRPr lang="hr-BA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r-HR" smtClean="0"/>
              <a:t>Kliknite da biste uredili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BA"/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 smtClean="0"/>
              <a:t>Kliknite da biste uredili stilove teksta matrice</a:t>
            </a:r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156CC5-D74E-4CB6-814E-7FD34209E245}" type="datetimeFigureOut">
              <a:rPr lang="sr-Latn-CS" smtClean="0"/>
              <a:pPr/>
              <a:t>24.2.2015</a:t>
            </a:fld>
            <a:endParaRPr lang="hr-BA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BA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B6CFE-E151-4656-9C7E-AD4110DDFDDD}" type="slidenum">
              <a:rPr lang="hr-BA" smtClean="0"/>
              <a:pPr/>
              <a:t>‹#›</a:t>
            </a:fld>
            <a:endParaRPr lang="hr-B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r-HR" smtClean="0"/>
              <a:t>Kliknite da biste uredili stil naslova matrice</a:t>
            </a:r>
            <a:endParaRPr lang="hr-BA"/>
          </a:p>
        </p:txBody>
      </p:sp>
      <p:sp>
        <p:nvSpPr>
          <p:cNvPr id="3" name="Rezervirano mjesto slik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r-BA"/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 smtClean="0"/>
              <a:t>Kliknite da biste uredili stilove teksta matrice</a:t>
            </a:r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156CC5-D74E-4CB6-814E-7FD34209E245}" type="datetimeFigureOut">
              <a:rPr lang="sr-Latn-CS" smtClean="0"/>
              <a:pPr/>
              <a:t>24.2.2015</a:t>
            </a:fld>
            <a:endParaRPr lang="hr-BA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BA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B6CFE-E151-4656-9C7E-AD4110DDFDDD}" type="slidenum">
              <a:rPr lang="hr-BA" smtClean="0"/>
              <a:pPr/>
              <a:t>‹#›</a:t>
            </a:fld>
            <a:endParaRPr lang="hr-B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naslova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r-HR" smtClean="0"/>
              <a:t>Kliknite da biste uredili stil naslova matrice</a:t>
            </a:r>
            <a:endParaRPr lang="hr-BA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 smtClean="0"/>
              <a:t>Kliknite da biste uredili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BA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156CC5-D74E-4CB6-814E-7FD34209E245}" type="datetimeFigureOut">
              <a:rPr lang="sr-Latn-CS" smtClean="0"/>
              <a:pPr/>
              <a:t>24.2.2015</a:t>
            </a:fld>
            <a:endParaRPr lang="hr-BA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BA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1B6CFE-E151-4656-9C7E-AD4110DDFDDD}" type="slidenum">
              <a:rPr lang="hr-BA" smtClean="0"/>
              <a:pPr/>
              <a:t>‹#›</a:t>
            </a:fld>
            <a:endParaRPr lang="hr-B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C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1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4.xml"/><Relationship Id="rId1" Type="http://schemas.openxmlformats.org/officeDocument/2006/relationships/slideLayout" Target="../slideLayouts/slideLayout13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5.xml"/><Relationship Id="rId1" Type="http://schemas.openxmlformats.org/officeDocument/2006/relationships/slideLayout" Target="../slideLayouts/slideLayout13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6.xml"/><Relationship Id="rId1" Type="http://schemas.openxmlformats.org/officeDocument/2006/relationships/slideLayout" Target="../slideLayouts/slideLayout13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7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ravokutnik 3"/>
          <p:cNvSpPr/>
          <p:nvPr/>
        </p:nvSpPr>
        <p:spPr>
          <a:xfrm>
            <a:off x="467544" y="1916832"/>
            <a:ext cx="7776864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hr-HR" sz="3600" dirty="0" smtClean="0">
                <a:solidFill>
                  <a:srgbClr val="0070C0"/>
                </a:solidFill>
              </a:rPr>
              <a:t>DEMOGRAFSKO STANJE I PROCESI KATOLIKA U BOSNI I HERCEGOVINI</a:t>
            </a:r>
          </a:p>
          <a:p>
            <a:pPr algn="ctr">
              <a:defRPr/>
            </a:pPr>
            <a:r>
              <a:rPr lang="hr-HR" sz="3600" dirty="0" smtClean="0">
                <a:solidFill>
                  <a:srgbClr val="0070C0"/>
                </a:solidFill>
              </a:rPr>
              <a:t>OD 1996. do </a:t>
            </a:r>
            <a:r>
              <a:rPr lang="hr-HR" sz="3600" dirty="0" smtClean="0">
                <a:solidFill>
                  <a:srgbClr val="0070C0"/>
                </a:solidFill>
              </a:rPr>
              <a:t>2014.</a:t>
            </a:r>
            <a:endParaRPr lang="hr-HR" sz="3600" dirty="0" smtClean="0">
              <a:solidFill>
                <a:srgbClr val="0070C0"/>
              </a:solidFill>
            </a:endParaRPr>
          </a:p>
          <a:p>
            <a:pPr algn="ctr">
              <a:defRPr/>
            </a:pPr>
            <a:endParaRPr lang="hr-HR" sz="3600" dirty="0" smtClean="0">
              <a:solidFill>
                <a:srgbClr val="E8184E"/>
              </a:solidFill>
            </a:endParaRPr>
          </a:p>
          <a:p>
            <a:pPr algn="ctr">
              <a:defRPr/>
            </a:pPr>
            <a:r>
              <a:rPr lang="hr-HR" sz="2000" dirty="0" smtClean="0"/>
              <a:t>Priredio: Tomo Vukšić</a:t>
            </a:r>
          </a:p>
          <a:p>
            <a:pPr algn="ctr">
              <a:defRPr/>
            </a:pPr>
            <a:endParaRPr lang="hr-HR" sz="2000" dirty="0" smtClean="0"/>
          </a:p>
          <a:p>
            <a:pPr algn="ctr">
              <a:defRPr/>
            </a:pPr>
            <a:endParaRPr lang="hr-HR" sz="2000" dirty="0" smtClean="0"/>
          </a:p>
          <a:p>
            <a:pPr algn="ctr">
              <a:defRPr/>
            </a:pPr>
            <a:r>
              <a:rPr lang="hr-HR" sz="1200" b="1" dirty="0" smtClean="0"/>
              <a:t>Izvori podataka</a:t>
            </a:r>
            <a:r>
              <a:rPr lang="hr-HR" sz="1200" dirty="0" smtClean="0"/>
              <a:t>:</a:t>
            </a:r>
          </a:p>
          <a:p>
            <a:pPr algn="ctr">
              <a:defRPr/>
            </a:pPr>
            <a:r>
              <a:rPr lang="hr-HR" sz="1200" dirty="0" smtClean="0"/>
              <a:t>Biskupski ordinarijati: Sarajevo, Mostar, Banja Luka; Biskupska konferencija BiH; Agencija za statistiku BiH, Sarajevo; Službeni popis stanovništva iz 2013.</a:t>
            </a:r>
          </a:p>
          <a:p>
            <a:pPr algn="ctr">
              <a:defRPr/>
            </a:pPr>
            <a:endParaRPr lang="hr-HR" sz="2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hr-HR" sz="2400" dirty="0" smtClean="0">
                <a:solidFill>
                  <a:srgbClr val="0070C0"/>
                </a:solidFill>
              </a:rPr>
              <a:t>Broj vjernika u Banjalučkoj biskupiji</a:t>
            </a:r>
          </a:p>
        </p:txBody>
      </p:sp>
      <p:graphicFrame>
        <p:nvGraphicFramePr>
          <p:cNvPr id="4" name="Grafikon 3"/>
          <p:cNvGraphicFramePr/>
          <p:nvPr/>
        </p:nvGraphicFramePr>
        <p:xfrm>
          <a:off x="1571604" y="1643050"/>
          <a:ext cx="6143668" cy="421484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hr-HR" sz="2400" dirty="0" smtClean="0">
                <a:solidFill>
                  <a:srgbClr val="0070C0"/>
                </a:solidFill>
              </a:rPr>
              <a:t>Krštenja i sprovodi u Banjalučkoj biskupiji</a:t>
            </a:r>
          </a:p>
        </p:txBody>
      </p:sp>
      <p:graphicFrame>
        <p:nvGraphicFramePr>
          <p:cNvPr id="4" name="Grafikon 3"/>
          <p:cNvGraphicFramePr/>
          <p:nvPr/>
        </p:nvGraphicFramePr>
        <p:xfrm>
          <a:off x="1571604" y="1643050"/>
          <a:ext cx="6215106" cy="421484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hr-HR" sz="2400" dirty="0" smtClean="0">
                <a:solidFill>
                  <a:srgbClr val="0070C0"/>
                </a:solidFill>
              </a:rPr>
              <a:t>Banjalučka biskupija</a:t>
            </a:r>
            <a:br>
              <a:rPr lang="hr-HR" sz="2400" dirty="0" smtClean="0">
                <a:solidFill>
                  <a:srgbClr val="0070C0"/>
                </a:solidFill>
              </a:rPr>
            </a:br>
            <a:r>
              <a:rPr lang="hr-HR" sz="2400" dirty="0" smtClean="0">
                <a:solidFill>
                  <a:srgbClr val="0070C0"/>
                </a:solidFill>
              </a:rPr>
              <a:t>Prirodni priraštaj</a:t>
            </a:r>
          </a:p>
        </p:txBody>
      </p:sp>
      <p:graphicFrame>
        <p:nvGraphicFramePr>
          <p:cNvPr id="4" name="Grafikon 3"/>
          <p:cNvGraphicFramePr/>
          <p:nvPr/>
        </p:nvGraphicFramePr>
        <p:xfrm>
          <a:off x="1571604" y="1714488"/>
          <a:ext cx="6072230" cy="421484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hr-HR" sz="2400" dirty="0" smtClean="0">
                <a:solidFill>
                  <a:srgbClr val="0070C0"/>
                </a:solidFill>
              </a:rPr>
              <a:t>Mostarska biskupija</a:t>
            </a:r>
            <a:br>
              <a:rPr lang="hr-HR" sz="2400" dirty="0" smtClean="0">
                <a:solidFill>
                  <a:srgbClr val="0070C0"/>
                </a:solidFill>
              </a:rPr>
            </a:br>
            <a:r>
              <a:rPr lang="hr-HR" sz="2400" dirty="0" smtClean="0">
                <a:solidFill>
                  <a:srgbClr val="0070C0"/>
                </a:solidFill>
              </a:rPr>
              <a:t>Statističko stanje 1996.-</a:t>
            </a:r>
            <a:r>
              <a:rPr lang="hr-HR" sz="2400" dirty="0" smtClean="0">
                <a:solidFill>
                  <a:srgbClr val="0070C0"/>
                </a:solidFill>
              </a:rPr>
              <a:t>2014.</a:t>
            </a:r>
            <a:endParaRPr lang="hr-HR" sz="2400" dirty="0" smtClean="0">
              <a:solidFill>
                <a:srgbClr val="0070C0"/>
              </a:solidFill>
            </a:endParaRPr>
          </a:p>
        </p:txBody>
      </p:sp>
      <p:graphicFrame>
        <p:nvGraphicFramePr>
          <p:cNvPr id="4" name="Tablica 3"/>
          <p:cNvGraphicFramePr>
            <a:graphicFrameLocks noGrp="1"/>
          </p:cNvGraphicFramePr>
          <p:nvPr/>
        </p:nvGraphicFramePr>
        <p:xfrm>
          <a:off x="1928792" y="1643050"/>
          <a:ext cx="5429290" cy="4143400"/>
        </p:xfrm>
        <a:graphic>
          <a:graphicData uri="http://schemas.openxmlformats.org/drawingml/2006/table">
            <a:tbl>
              <a:tblPr/>
              <a:tblGrid>
                <a:gridCol w="1085858"/>
                <a:gridCol w="1085858"/>
                <a:gridCol w="1085858"/>
                <a:gridCol w="1085858"/>
                <a:gridCol w="1085858"/>
              </a:tblGrid>
              <a:tr h="207170">
                <a:tc>
                  <a:txBody>
                    <a:bodyPr/>
                    <a:lstStyle/>
                    <a:p>
                      <a:pPr algn="ctr" fontAlgn="b"/>
                      <a:endParaRPr lang="hr-BA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Kršteni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Umrli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Priraštaj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Vjernika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7170"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1996.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2.902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1.774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1128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175.245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7170"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1997.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2.981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1.885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1096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175.684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7170"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1998.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2.758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1.863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895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173.005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7170"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1999.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2.830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1.785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1045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175.005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7170"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2000.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2.164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1.579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565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175.000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7170"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2001.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2.179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1.603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576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178.022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7170"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2002.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2.146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1.496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650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183.452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7170"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2003.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1.997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1.613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384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187.255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7170"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2004.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2.032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1.545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487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189.617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7170"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2005.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2.114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1.655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459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187.951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7170"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2006.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2.110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1.690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420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194.298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7170"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2007.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2.048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1.731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317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193.633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7170"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2008.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2.080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1.772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308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192.403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7170"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2009.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2.009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1.777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232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192.507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7170"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2010.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2.091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1.773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318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190.730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7170"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2011.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1.992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1.767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225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190.861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7170"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2012.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2.121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1.966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155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186.888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7170"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2013.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1.927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1.829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186.005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7170"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2014.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2.005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1.805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182.918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hr-HR" sz="2400" dirty="0" smtClean="0">
                <a:solidFill>
                  <a:srgbClr val="0070C0"/>
                </a:solidFill>
              </a:rPr>
              <a:t>Broj vjernika u Mostarskoj biskupiji</a:t>
            </a:r>
          </a:p>
        </p:txBody>
      </p:sp>
      <p:sp>
        <p:nvSpPr>
          <p:cNvPr id="24579" name="Rectangle 5"/>
          <p:cNvSpPr>
            <a:spLocks noChangeArrowheads="1"/>
          </p:cNvSpPr>
          <p:nvPr/>
        </p:nvSpPr>
        <p:spPr bwMode="auto">
          <a:xfrm>
            <a:off x="0" y="2009775"/>
            <a:ext cx="9144000" cy="639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200">
                <a:cs typeface="Times New Roman" pitchFamily="18" charset="0"/>
              </a:rPr>
              <a:t> </a:t>
            </a:r>
          </a:p>
          <a:p>
            <a:pPr eaLnBrk="0" hangingPunct="0"/>
            <a:endParaRPr lang="en-US"/>
          </a:p>
        </p:txBody>
      </p:sp>
      <p:graphicFrame>
        <p:nvGraphicFramePr>
          <p:cNvPr id="5" name="Grafikon 4"/>
          <p:cNvGraphicFramePr/>
          <p:nvPr/>
        </p:nvGraphicFramePr>
        <p:xfrm>
          <a:off x="1714480" y="1643050"/>
          <a:ext cx="6072230" cy="407196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hr-HR" sz="2400" dirty="0" smtClean="0">
                <a:solidFill>
                  <a:srgbClr val="0070C0"/>
                </a:solidFill>
              </a:rPr>
              <a:t>Krštenja i sprovodi u Mostarskoj biskupiji</a:t>
            </a:r>
          </a:p>
        </p:txBody>
      </p:sp>
      <p:sp>
        <p:nvSpPr>
          <p:cNvPr id="25603" name="Rectangle 5"/>
          <p:cNvSpPr>
            <a:spLocks noChangeArrowheads="1"/>
          </p:cNvSpPr>
          <p:nvPr/>
        </p:nvSpPr>
        <p:spPr bwMode="auto">
          <a:xfrm>
            <a:off x="0" y="2019300"/>
            <a:ext cx="9144000" cy="639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200">
                <a:cs typeface="Times New Roman" pitchFamily="18" charset="0"/>
              </a:rPr>
              <a:t> </a:t>
            </a:r>
          </a:p>
          <a:p>
            <a:pPr eaLnBrk="0" hangingPunct="0"/>
            <a:endParaRPr lang="en-US"/>
          </a:p>
        </p:txBody>
      </p:sp>
      <p:graphicFrame>
        <p:nvGraphicFramePr>
          <p:cNvPr id="5" name="Grafikon 4"/>
          <p:cNvGraphicFramePr/>
          <p:nvPr/>
        </p:nvGraphicFramePr>
        <p:xfrm>
          <a:off x="1643042" y="1643050"/>
          <a:ext cx="6000792" cy="41434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hr-HR" sz="2400" dirty="0" smtClean="0">
                <a:solidFill>
                  <a:srgbClr val="0070C0"/>
                </a:solidFill>
              </a:rPr>
              <a:t>Mostarska biskupija</a:t>
            </a:r>
            <a:br>
              <a:rPr lang="hr-HR" sz="2400" dirty="0" smtClean="0">
                <a:solidFill>
                  <a:srgbClr val="0070C0"/>
                </a:solidFill>
              </a:rPr>
            </a:br>
            <a:r>
              <a:rPr lang="hr-HR" sz="2400" dirty="0" smtClean="0">
                <a:solidFill>
                  <a:srgbClr val="0070C0"/>
                </a:solidFill>
              </a:rPr>
              <a:t>Prirodni priraštaj</a:t>
            </a:r>
          </a:p>
        </p:txBody>
      </p:sp>
      <p:graphicFrame>
        <p:nvGraphicFramePr>
          <p:cNvPr id="4" name="Grafikon 3"/>
          <p:cNvGraphicFramePr/>
          <p:nvPr/>
        </p:nvGraphicFramePr>
        <p:xfrm>
          <a:off x="1571604" y="1714488"/>
          <a:ext cx="6215106" cy="407196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hr-HR" sz="2400" dirty="0" err="1" smtClean="0">
                <a:solidFill>
                  <a:srgbClr val="0070C0"/>
                </a:solidFill>
              </a:rPr>
              <a:t>Trebinjska</a:t>
            </a:r>
            <a:r>
              <a:rPr lang="hr-HR" sz="2400" dirty="0" smtClean="0">
                <a:solidFill>
                  <a:srgbClr val="0070C0"/>
                </a:solidFill>
              </a:rPr>
              <a:t> biskupija</a:t>
            </a:r>
            <a:br>
              <a:rPr lang="hr-HR" sz="2400" dirty="0" smtClean="0">
                <a:solidFill>
                  <a:srgbClr val="0070C0"/>
                </a:solidFill>
              </a:rPr>
            </a:br>
            <a:r>
              <a:rPr lang="hr-HR" sz="2400" dirty="0" smtClean="0">
                <a:solidFill>
                  <a:srgbClr val="0070C0"/>
                </a:solidFill>
              </a:rPr>
              <a:t>Statističko stanje 1996.-</a:t>
            </a:r>
            <a:r>
              <a:rPr lang="hr-HR" sz="2400" dirty="0" smtClean="0">
                <a:solidFill>
                  <a:srgbClr val="0070C0"/>
                </a:solidFill>
              </a:rPr>
              <a:t>2014.</a:t>
            </a:r>
            <a:endParaRPr lang="hr-HR" sz="2400" dirty="0" smtClean="0">
              <a:solidFill>
                <a:srgbClr val="0070C0"/>
              </a:solidFill>
            </a:endParaRPr>
          </a:p>
        </p:txBody>
      </p:sp>
      <p:graphicFrame>
        <p:nvGraphicFramePr>
          <p:cNvPr id="4" name="Tablica 3"/>
          <p:cNvGraphicFramePr>
            <a:graphicFrameLocks noGrp="1"/>
          </p:cNvGraphicFramePr>
          <p:nvPr/>
        </p:nvGraphicFramePr>
        <p:xfrm>
          <a:off x="2071672" y="1643050"/>
          <a:ext cx="5572160" cy="4214840"/>
        </p:xfrm>
        <a:graphic>
          <a:graphicData uri="http://schemas.openxmlformats.org/drawingml/2006/table">
            <a:tbl>
              <a:tblPr/>
              <a:tblGrid>
                <a:gridCol w="1114432"/>
                <a:gridCol w="1114432"/>
                <a:gridCol w="1114432"/>
                <a:gridCol w="1114432"/>
                <a:gridCol w="1114432"/>
              </a:tblGrid>
              <a:tr h="210742">
                <a:tc>
                  <a:txBody>
                    <a:bodyPr/>
                    <a:lstStyle/>
                    <a:p>
                      <a:pPr algn="ctr" fontAlgn="b"/>
                      <a:endParaRPr lang="hr-BA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Kršteni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Umrli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Priraštaj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Vjernika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10742"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1996.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349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253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19.110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10742"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1997.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348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256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18.897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10742"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1998.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343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261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18.993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10742"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1999.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342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258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18.903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10742"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2000.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346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250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19.344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10742"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2001.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305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245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19.850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10742"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2002.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315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253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20.353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10742"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2003.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256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278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-22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20.971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10742"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2004.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271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250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20.857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10742"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2005.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237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250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-13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21.253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10742"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2006.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246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252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21.250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10742"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2007.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225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256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-31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21.242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10742"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2008.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225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281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-56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20.661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10742"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2009.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234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259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-25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20.524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10742"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2010.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225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283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-58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20.958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10742"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2011.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191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273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-82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20.777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10742"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2012.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227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299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-72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20.779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10742"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2013.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210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245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-35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20.579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10742"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2014.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207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263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-56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20.172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hr-HR" sz="2400" dirty="0" smtClean="0">
                <a:solidFill>
                  <a:srgbClr val="0070C0"/>
                </a:solidFill>
              </a:rPr>
              <a:t>Broj vjernika u </a:t>
            </a:r>
            <a:r>
              <a:rPr lang="hr-HR" sz="2400" dirty="0" err="1" smtClean="0">
                <a:solidFill>
                  <a:srgbClr val="0070C0"/>
                </a:solidFill>
              </a:rPr>
              <a:t>Trebinjskoj</a:t>
            </a:r>
            <a:r>
              <a:rPr lang="hr-HR" sz="2400" dirty="0" smtClean="0">
                <a:solidFill>
                  <a:srgbClr val="0070C0"/>
                </a:solidFill>
              </a:rPr>
              <a:t> biskupiji</a:t>
            </a:r>
          </a:p>
        </p:txBody>
      </p:sp>
      <p:sp>
        <p:nvSpPr>
          <p:cNvPr id="28675" name="Rectangle 5"/>
          <p:cNvSpPr>
            <a:spLocks noChangeArrowheads="1"/>
          </p:cNvSpPr>
          <p:nvPr/>
        </p:nvSpPr>
        <p:spPr bwMode="auto">
          <a:xfrm>
            <a:off x="0" y="2009775"/>
            <a:ext cx="9144000" cy="639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200">
                <a:cs typeface="Times New Roman" pitchFamily="18" charset="0"/>
              </a:rPr>
              <a:t> </a:t>
            </a:r>
          </a:p>
          <a:p>
            <a:pPr eaLnBrk="0" hangingPunct="0"/>
            <a:endParaRPr lang="en-US"/>
          </a:p>
        </p:txBody>
      </p:sp>
      <p:graphicFrame>
        <p:nvGraphicFramePr>
          <p:cNvPr id="5" name="Grafikon 4"/>
          <p:cNvGraphicFramePr/>
          <p:nvPr/>
        </p:nvGraphicFramePr>
        <p:xfrm>
          <a:off x="1500166" y="1571612"/>
          <a:ext cx="6357982" cy="435771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hr-HR" sz="2400" dirty="0" smtClean="0">
                <a:solidFill>
                  <a:srgbClr val="0070C0"/>
                </a:solidFill>
              </a:rPr>
              <a:t>Krštenja i sprovodi u </a:t>
            </a:r>
            <a:r>
              <a:rPr lang="hr-HR" sz="2400" dirty="0" err="1" smtClean="0">
                <a:solidFill>
                  <a:srgbClr val="0070C0"/>
                </a:solidFill>
              </a:rPr>
              <a:t>Trebinjskoj</a:t>
            </a:r>
            <a:r>
              <a:rPr lang="hr-HR" sz="2400" dirty="0" smtClean="0">
                <a:solidFill>
                  <a:srgbClr val="0070C0"/>
                </a:solidFill>
              </a:rPr>
              <a:t> biskupiji</a:t>
            </a:r>
          </a:p>
        </p:txBody>
      </p:sp>
      <p:sp>
        <p:nvSpPr>
          <p:cNvPr id="29699" name="Rectangle 5"/>
          <p:cNvSpPr>
            <a:spLocks noChangeArrowheads="1"/>
          </p:cNvSpPr>
          <p:nvPr/>
        </p:nvSpPr>
        <p:spPr bwMode="auto">
          <a:xfrm>
            <a:off x="0" y="2019300"/>
            <a:ext cx="9144000" cy="639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200">
                <a:cs typeface="Times New Roman" pitchFamily="18" charset="0"/>
              </a:rPr>
              <a:t> </a:t>
            </a:r>
          </a:p>
          <a:p>
            <a:pPr eaLnBrk="0" hangingPunct="0"/>
            <a:endParaRPr lang="en-US"/>
          </a:p>
        </p:txBody>
      </p:sp>
      <p:graphicFrame>
        <p:nvGraphicFramePr>
          <p:cNvPr id="5" name="Grafikon 4"/>
          <p:cNvGraphicFramePr/>
          <p:nvPr/>
        </p:nvGraphicFramePr>
        <p:xfrm>
          <a:off x="1714480" y="1643050"/>
          <a:ext cx="6215106" cy="435771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1026"/>
          <p:cNvSpPr>
            <a:spLocks noGrp="1" noChangeArrowheads="1"/>
          </p:cNvSpPr>
          <p:nvPr>
            <p:ph type="title"/>
          </p:nvPr>
        </p:nvSpPr>
        <p:spPr>
          <a:xfrm>
            <a:off x="1150938" y="617538"/>
            <a:ext cx="7793037" cy="739760"/>
          </a:xfrm>
        </p:spPr>
        <p:txBody>
          <a:bodyPr>
            <a:normAutofit fontScale="90000"/>
          </a:bodyPr>
          <a:lstStyle/>
          <a:p>
            <a:r>
              <a:rPr lang="hr-HR" sz="2400" dirty="0" smtClean="0">
                <a:solidFill>
                  <a:srgbClr val="0070C0"/>
                </a:solidFill>
              </a:rPr>
              <a:t>Bosna i Hercegovina 1996.-2013.</a:t>
            </a:r>
            <a:br>
              <a:rPr lang="hr-HR" sz="2400" dirty="0" smtClean="0">
                <a:solidFill>
                  <a:srgbClr val="0070C0"/>
                </a:solidFill>
              </a:rPr>
            </a:br>
            <a:r>
              <a:rPr lang="hr-HR" sz="2400" dirty="0" smtClean="0">
                <a:solidFill>
                  <a:srgbClr val="0070C0"/>
                </a:solidFill>
              </a:rPr>
              <a:t>Broj stanovnika, natalitet, mortalitet, prirodni priraštaj</a:t>
            </a:r>
          </a:p>
        </p:txBody>
      </p:sp>
      <p:sp>
        <p:nvSpPr>
          <p:cNvPr id="4" name="Pravokutnik 3"/>
          <p:cNvSpPr/>
          <p:nvPr/>
        </p:nvSpPr>
        <p:spPr>
          <a:xfrm rot="10800000" flipV="1">
            <a:off x="1714480" y="5818290"/>
            <a:ext cx="592935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hr-HR" sz="1200" dirty="0" smtClean="0"/>
              <a:t>Izvor: Agencija za statistiku BiH</a:t>
            </a:r>
          </a:p>
          <a:p>
            <a:pPr algn="ctr"/>
            <a:r>
              <a:rPr lang="hr-HR" sz="1200" dirty="0" smtClean="0"/>
              <a:t>Broj stanovnika BiH za godine od 1996. do 2012. je procjena Agencije za statistiku, a za 2013. godinu rezultat popisa stanovništva prema preliminarnim rezultatima iste Agencije. Rođeni, umrli i priraštaj za sve godine su egzaktni podaci iste Agencije.</a:t>
            </a:r>
            <a:endParaRPr lang="hr-BA" sz="1200" dirty="0"/>
          </a:p>
        </p:txBody>
      </p:sp>
      <p:graphicFrame>
        <p:nvGraphicFramePr>
          <p:cNvPr id="6" name="Tablica 5"/>
          <p:cNvGraphicFramePr>
            <a:graphicFrameLocks noGrp="1"/>
          </p:cNvGraphicFramePr>
          <p:nvPr/>
        </p:nvGraphicFramePr>
        <p:xfrm>
          <a:off x="1714479" y="1428723"/>
          <a:ext cx="5786480" cy="4286286"/>
        </p:xfrm>
        <a:graphic>
          <a:graphicData uri="http://schemas.openxmlformats.org/drawingml/2006/table">
            <a:tbl>
              <a:tblPr>
                <a:tableStyleId>{3C2FFA5D-87B4-456A-9821-1D502468CF0F}</a:tableStyleId>
              </a:tblPr>
              <a:tblGrid>
                <a:gridCol w="1157296"/>
                <a:gridCol w="1157296"/>
                <a:gridCol w="1157296"/>
                <a:gridCol w="1157296"/>
                <a:gridCol w="1157296"/>
              </a:tblGrid>
              <a:tr h="225594"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Godina</a:t>
                      </a:r>
                      <a:endParaRPr lang="hr-BA" sz="11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u="none" strike="noStrike">
                          <a:latin typeface="Times New Roman" pitchFamily="18" charset="0"/>
                          <a:cs typeface="Times New Roman" pitchFamily="18" charset="0"/>
                        </a:rPr>
                        <a:t>Stanovnika</a:t>
                      </a:r>
                      <a:endParaRPr lang="hr-BA" sz="11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vi-VN" sz="1100" u="none" strike="noStrike">
                          <a:latin typeface="Times New Roman" pitchFamily="18" charset="0"/>
                          <a:cs typeface="Times New Roman" pitchFamily="18" charset="0"/>
                        </a:rPr>
                        <a:t>Rođeni</a:t>
                      </a:r>
                      <a:endParaRPr lang="vi-VN" sz="11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u="none" strike="noStrike">
                          <a:latin typeface="Times New Roman" pitchFamily="18" charset="0"/>
                          <a:cs typeface="Times New Roman" pitchFamily="18" charset="0"/>
                        </a:rPr>
                        <a:t>Umrli</a:t>
                      </a:r>
                      <a:endParaRPr lang="hr-BA" sz="11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u="none" strike="noStrike">
                          <a:latin typeface="Times New Roman" pitchFamily="18" charset="0"/>
                          <a:cs typeface="Times New Roman" pitchFamily="18" charset="0"/>
                        </a:rPr>
                        <a:t>Priraštaj</a:t>
                      </a:r>
                      <a:endParaRPr lang="hr-BA" sz="11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</a:tr>
              <a:tr h="225594"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u="none" strike="noStrike">
                          <a:latin typeface="Times New Roman" pitchFamily="18" charset="0"/>
                          <a:cs typeface="Times New Roman" pitchFamily="18" charset="0"/>
                        </a:rPr>
                        <a:t>1996</a:t>
                      </a:r>
                      <a:endParaRPr lang="hr-BA" sz="11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u="none" strike="noStrike">
                          <a:latin typeface="Times New Roman" pitchFamily="18" charset="0"/>
                          <a:cs typeface="Times New Roman" pitchFamily="18" charset="0"/>
                        </a:rPr>
                        <a:t>3645000</a:t>
                      </a:r>
                      <a:endParaRPr lang="hr-BA" sz="11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u="none" strike="noStrike">
                          <a:latin typeface="Times New Roman" pitchFamily="18" charset="0"/>
                          <a:cs typeface="Times New Roman" pitchFamily="18" charset="0"/>
                        </a:rPr>
                        <a:t>46594</a:t>
                      </a:r>
                      <a:endParaRPr lang="hr-BA" sz="11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u="none" strike="noStrike">
                          <a:latin typeface="Times New Roman" pitchFamily="18" charset="0"/>
                          <a:cs typeface="Times New Roman" pitchFamily="18" charset="0"/>
                        </a:rPr>
                        <a:t>25152</a:t>
                      </a:r>
                      <a:endParaRPr lang="hr-BA" sz="11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u="none" strike="noStrike">
                          <a:latin typeface="Times New Roman" pitchFamily="18" charset="0"/>
                          <a:cs typeface="Times New Roman" pitchFamily="18" charset="0"/>
                        </a:rPr>
                        <a:t>21442</a:t>
                      </a:r>
                      <a:endParaRPr lang="hr-BA" sz="11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</a:tr>
              <a:tr h="225594"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u="none" strike="noStrike">
                          <a:latin typeface="Times New Roman" pitchFamily="18" charset="0"/>
                          <a:cs typeface="Times New Roman" pitchFamily="18" charset="0"/>
                        </a:rPr>
                        <a:t>1997</a:t>
                      </a:r>
                      <a:endParaRPr lang="hr-BA" sz="11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u="none" strike="noStrike">
                          <a:latin typeface="Times New Roman" pitchFamily="18" charset="0"/>
                          <a:cs typeface="Times New Roman" pitchFamily="18" charset="0"/>
                        </a:rPr>
                        <a:t>3738000</a:t>
                      </a:r>
                      <a:endParaRPr lang="hr-BA" sz="11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u="none" strike="noStrike">
                          <a:latin typeface="Times New Roman" pitchFamily="18" charset="0"/>
                          <a:cs typeface="Times New Roman" pitchFamily="18" charset="0"/>
                        </a:rPr>
                        <a:t>48397</a:t>
                      </a:r>
                      <a:endParaRPr lang="hr-BA" sz="11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u="none" strike="noStrike">
                          <a:latin typeface="Times New Roman" pitchFamily="18" charset="0"/>
                          <a:cs typeface="Times New Roman" pitchFamily="18" charset="0"/>
                        </a:rPr>
                        <a:t>27875</a:t>
                      </a:r>
                      <a:endParaRPr lang="hr-BA" sz="11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u="none" strike="noStrike">
                          <a:latin typeface="Times New Roman" pitchFamily="18" charset="0"/>
                          <a:cs typeface="Times New Roman" pitchFamily="18" charset="0"/>
                        </a:rPr>
                        <a:t>20522</a:t>
                      </a:r>
                      <a:endParaRPr lang="hr-BA" sz="11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</a:tr>
              <a:tr h="225594"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u="none" strike="noStrike">
                          <a:latin typeface="Times New Roman" pitchFamily="18" charset="0"/>
                          <a:cs typeface="Times New Roman" pitchFamily="18" charset="0"/>
                        </a:rPr>
                        <a:t>1998</a:t>
                      </a:r>
                      <a:endParaRPr lang="hr-BA" sz="11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u="none" strike="noStrike">
                          <a:latin typeface="Times New Roman" pitchFamily="18" charset="0"/>
                          <a:cs typeface="Times New Roman" pitchFamily="18" charset="0"/>
                        </a:rPr>
                        <a:t>3653000</a:t>
                      </a:r>
                      <a:endParaRPr lang="hr-BA" sz="11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u="none" strike="noStrike">
                          <a:latin typeface="Times New Roman" pitchFamily="18" charset="0"/>
                          <a:cs typeface="Times New Roman" pitchFamily="18" charset="0"/>
                        </a:rPr>
                        <a:t>45007</a:t>
                      </a:r>
                      <a:endParaRPr lang="hr-BA" sz="11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u="none" strike="noStrike">
                          <a:latin typeface="Times New Roman" pitchFamily="18" charset="0"/>
                          <a:cs typeface="Times New Roman" pitchFamily="18" charset="0"/>
                        </a:rPr>
                        <a:t>28679</a:t>
                      </a:r>
                      <a:endParaRPr lang="hr-BA" sz="11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u="none" strike="noStrike">
                          <a:latin typeface="Times New Roman" pitchFamily="18" charset="0"/>
                          <a:cs typeface="Times New Roman" pitchFamily="18" charset="0"/>
                        </a:rPr>
                        <a:t>16328</a:t>
                      </a:r>
                      <a:endParaRPr lang="hr-BA" sz="11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</a:tr>
              <a:tr h="225594"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u="none" strike="noStrike">
                          <a:latin typeface="Times New Roman" pitchFamily="18" charset="0"/>
                          <a:cs typeface="Times New Roman" pitchFamily="18" charset="0"/>
                        </a:rPr>
                        <a:t>1999</a:t>
                      </a:r>
                      <a:endParaRPr lang="hr-BA" sz="11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u="none" strike="noStrike">
                          <a:latin typeface="Times New Roman" pitchFamily="18" charset="0"/>
                          <a:cs typeface="Times New Roman" pitchFamily="18" charset="0"/>
                        </a:rPr>
                        <a:t>3725000</a:t>
                      </a:r>
                      <a:endParaRPr lang="hr-BA" sz="11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u="none" strike="noStrike">
                          <a:latin typeface="Times New Roman" pitchFamily="18" charset="0"/>
                          <a:cs typeface="Times New Roman" pitchFamily="18" charset="0"/>
                        </a:rPr>
                        <a:t>42464</a:t>
                      </a:r>
                      <a:endParaRPr lang="hr-BA" sz="11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u="none" strike="noStrike">
                          <a:latin typeface="Times New Roman" pitchFamily="18" charset="0"/>
                          <a:cs typeface="Times New Roman" pitchFamily="18" charset="0"/>
                        </a:rPr>
                        <a:t>28637</a:t>
                      </a:r>
                      <a:endParaRPr lang="hr-BA" sz="11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u="none" strike="noStrike">
                          <a:latin typeface="Times New Roman" pitchFamily="18" charset="0"/>
                          <a:cs typeface="Times New Roman" pitchFamily="18" charset="0"/>
                        </a:rPr>
                        <a:t>13827</a:t>
                      </a:r>
                      <a:endParaRPr lang="hr-BA" sz="11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</a:tr>
              <a:tr h="225594"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u="none" strike="noStrike">
                          <a:latin typeface="Times New Roman" pitchFamily="18" charset="0"/>
                          <a:cs typeface="Times New Roman" pitchFamily="18" charset="0"/>
                        </a:rPr>
                        <a:t>2000</a:t>
                      </a:r>
                      <a:endParaRPr lang="hr-BA" sz="11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u="none" strike="noStrike">
                          <a:latin typeface="Times New Roman" pitchFamily="18" charset="0"/>
                          <a:cs typeface="Times New Roman" pitchFamily="18" charset="0"/>
                        </a:rPr>
                        <a:t>3781000</a:t>
                      </a:r>
                      <a:endParaRPr lang="hr-BA" sz="11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u="none" strike="noStrike">
                          <a:latin typeface="Times New Roman" pitchFamily="18" charset="0"/>
                          <a:cs typeface="Times New Roman" pitchFamily="18" charset="0"/>
                        </a:rPr>
                        <a:t>39563</a:t>
                      </a:r>
                      <a:endParaRPr lang="hr-BA" sz="11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u="none" strike="noStrike">
                          <a:latin typeface="Times New Roman" pitchFamily="18" charset="0"/>
                          <a:cs typeface="Times New Roman" pitchFamily="18" charset="0"/>
                        </a:rPr>
                        <a:t>30482</a:t>
                      </a:r>
                      <a:endParaRPr lang="hr-BA" sz="11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u="none" strike="noStrike">
                          <a:latin typeface="Times New Roman" pitchFamily="18" charset="0"/>
                          <a:cs typeface="Times New Roman" pitchFamily="18" charset="0"/>
                        </a:rPr>
                        <a:t>9081</a:t>
                      </a:r>
                      <a:endParaRPr lang="hr-BA" sz="11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</a:tr>
              <a:tr h="225594"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u="none" strike="noStrike">
                          <a:latin typeface="Times New Roman" pitchFamily="18" charset="0"/>
                          <a:cs typeface="Times New Roman" pitchFamily="18" charset="0"/>
                        </a:rPr>
                        <a:t>2001</a:t>
                      </a:r>
                      <a:endParaRPr lang="hr-BA" sz="11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u="none" strike="noStrike">
                          <a:latin typeface="Times New Roman" pitchFamily="18" charset="0"/>
                          <a:cs typeface="Times New Roman" pitchFamily="18" charset="0"/>
                        </a:rPr>
                        <a:t>3798000</a:t>
                      </a:r>
                      <a:endParaRPr lang="hr-BA" sz="11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u="none" strike="noStrike">
                          <a:latin typeface="Times New Roman" pitchFamily="18" charset="0"/>
                          <a:cs typeface="Times New Roman" pitchFamily="18" charset="0"/>
                        </a:rPr>
                        <a:t>37717</a:t>
                      </a:r>
                      <a:endParaRPr lang="hr-BA" sz="11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u="none" strike="noStrike">
                          <a:latin typeface="Times New Roman" pitchFamily="18" charset="0"/>
                          <a:cs typeface="Times New Roman" pitchFamily="18" charset="0"/>
                        </a:rPr>
                        <a:t>30325</a:t>
                      </a:r>
                      <a:endParaRPr lang="hr-BA" sz="11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u="none" strike="noStrike">
                          <a:latin typeface="Times New Roman" pitchFamily="18" charset="0"/>
                          <a:cs typeface="Times New Roman" pitchFamily="18" charset="0"/>
                        </a:rPr>
                        <a:t>7392</a:t>
                      </a:r>
                      <a:endParaRPr lang="hr-BA" sz="11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</a:tr>
              <a:tr h="225594"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2002</a:t>
                      </a:r>
                      <a:endParaRPr lang="hr-BA" sz="11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u="none" strike="noStrike">
                          <a:latin typeface="Times New Roman" pitchFamily="18" charset="0"/>
                          <a:cs typeface="Times New Roman" pitchFamily="18" charset="0"/>
                        </a:rPr>
                        <a:t>3828000</a:t>
                      </a:r>
                      <a:endParaRPr lang="hr-BA" sz="11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u="none" strike="noStrike">
                          <a:latin typeface="Times New Roman" pitchFamily="18" charset="0"/>
                          <a:cs typeface="Times New Roman" pitchFamily="18" charset="0"/>
                        </a:rPr>
                        <a:t>35587</a:t>
                      </a:r>
                      <a:endParaRPr lang="hr-BA" sz="11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u="none" strike="noStrike">
                          <a:latin typeface="Times New Roman" pitchFamily="18" charset="0"/>
                          <a:cs typeface="Times New Roman" pitchFamily="18" charset="0"/>
                        </a:rPr>
                        <a:t>30155</a:t>
                      </a:r>
                      <a:endParaRPr lang="hr-BA" sz="11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u="none" strike="noStrike">
                          <a:latin typeface="Times New Roman" pitchFamily="18" charset="0"/>
                          <a:cs typeface="Times New Roman" pitchFamily="18" charset="0"/>
                        </a:rPr>
                        <a:t>5432</a:t>
                      </a:r>
                      <a:endParaRPr lang="hr-BA" sz="11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</a:tr>
              <a:tr h="225594"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u="none" strike="noStrike">
                          <a:latin typeface="Times New Roman" pitchFamily="18" charset="0"/>
                          <a:cs typeface="Times New Roman" pitchFamily="18" charset="0"/>
                        </a:rPr>
                        <a:t>2003</a:t>
                      </a:r>
                      <a:endParaRPr lang="hr-BA" sz="11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u="none" strike="noStrike">
                          <a:latin typeface="Times New Roman" pitchFamily="18" charset="0"/>
                          <a:cs typeface="Times New Roman" pitchFamily="18" charset="0"/>
                        </a:rPr>
                        <a:t>3832000</a:t>
                      </a:r>
                      <a:endParaRPr lang="hr-BA" sz="11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u="none" strike="noStrike">
                          <a:latin typeface="Times New Roman" pitchFamily="18" charset="0"/>
                          <a:cs typeface="Times New Roman" pitchFamily="18" charset="0"/>
                        </a:rPr>
                        <a:t>35234</a:t>
                      </a:r>
                      <a:endParaRPr lang="hr-BA" sz="11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u="none" strike="noStrike">
                          <a:latin typeface="Times New Roman" pitchFamily="18" charset="0"/>
                          <a:cs typeface="Times New Roman" pitchFamily="18" charset="0"/>
                        </a:rPr>
                        <a:t>31757</a:t>
                      </a:r>
                      <a:endParaRPr lang="hr-BA" sz="11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u="none" strike="noStrike">
                          <a:latin typeface="Times New Roman" pitchFamily="18" charset="0"/>
                          <a:cs typeface="Times New Roman" pitchFamily="18" charset="0"/>
                        </a:rPr>
                        <a:t>3477</a:t>
                      </a:r>
                      <a:endParaRPr lang="hr-BA" sz="11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</a:tr>
              <a:tr h="225594"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u="none" strike="noStrike">
                          <a:latin typeface="Times New Roman" pitchFamily="18" charset="0"/>
                          <a:cs typeface="Times New Roman" pitchFamily="18" charset="0"/>
                        </a:rPr>
                        <a:t>2004</a:t>
                      </a:r>
                      <a:endParaRPr lang="hr-BA" sz="11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u="none" strike="noStrike">
                          <a:latin typeface="Times New Roman" pitchFamily="18" charset="0"/>
                          <a:cs typeface="Times New Roman" pitchFamily="18" charset="0"/>
                        </a:rPr>
                        <a:t>3842000</a:t>
                      </a:r>
                      <a:endParaRPr lang="hr-BA" sz="11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u="none" strike="noStrike">
                          <a:latin typeface="Times New Roman" pitchFamily="18" charset="0"/>
                          <a:cs typeface="Times New Roman" pitchFamily="18" charset="0"/>
                        </a:rPr>
                        <a:t>35151</a:t>
                      </a:r>
                      <a:endParaRPr lang="hr-BA" sz="11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u="none" strike="noStrike">
                          <a:latin typeface="Times New Roman" pitchFamily="18" charset="0"/>
                          <a:cs typeface="Times New Roman" pitchFamily="18" charset="0"/>
                        </a:rPr>
                        <a:t>32616</a:t>
                      </a:r>
                      <a:endParaRPr lang="hr-BA" sz="11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u="none" strike="noStrike">
                          <a:latin typeface="Times New Roman" pitchFamily="18" charset="0"/>
                          <a:cs typeface="Times New Roman" pitchFamily="18" charset="0"/>
                        </a:rPr>
                        <a:t>2535</a:t>
                      </a:r>
                      <a:endParaRPr lang="hr-BA" sz="11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</a:tr>
              <a:tr h="225594"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u="none" strike="noStrike">
                          <a:latin typeface="Times New Roman" pitchFamily="18" charset="0"/>
                          <a:cs typeface="Times New Roman" pitchFamily="18" charset="0"/>
                        </a:rPr>
                        <a:t>2005</a:t>
                      </a:r>
                      <a:endParaRPr lang="hr-BA" sz="11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u="none" strike="noStrike">
                          <a:latin typeface="Times New Roman" pitchFamily="18" charset="0"/>
                          <a:cs typeface="Times New Roman" pitchFamily="18" charset="0"/>
                        </a:rPr>
                        <a:t>3843000</a:t>
                      </a:r>
                      <a:endParaRPr lang="hr-BA" sz="11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u="none" strike="noStrike">
                          <a:latin typeface="Times New Roman" pitchFamily="18" charset="0"/>
                          <a:cs typeface="Times New Roman" pitchFamily="18" charset="0"/>
                        </a:rPr>
                        <a:t>34627</a:t>
                      </a:r>
                      <a:endParaRPr lang="hr-BA" sz="11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u="none" strike="noStrike">
                          <a:latin typeface="Times New Roman" pitchFamily="18" charset="0"/>
                          <a:cs typeface="Times New Roman" pitchFamily="18" charset="0"/>
                        </a:rPr>
                        <a:t>34402</a:t>
                      </a:r>
                      <a:endParaRPr lang="hr-BA" sz="11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u="none" strike="noStrike">
                          <a:latin typeface="Times New Roman" pitchFamily="18" charset="0"/>
                          <a:cs typeface="Times New Roman" pitchFamily="18" charset="0"/>
                        </a:rPr>
                        <a:t>225</a:t>
                      </a:r>
                      <a:endParaRPr lang="hr-BA" sz="11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</a:tr>
              <a:tr h="225594"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u="none" strike="noStrike">
                          <a:latin typeface="Times New Roman" pitchFamily="18" charset="0"/>
                          <a:cs typeface="Times New Roman" pitchFamily="18" charset="0"/>
                        </a:rPr>
                        <a:t>2006</a:t>
                      </a:r>
                      <a:endParaRPr lang="hr-BA" sz="11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u="none" strike="noStrike">
                          <a:latin typeface="Times New Roman" pitchFamily="18" charset="0"/>
                          <a:cs typeface="Times New Roman" pitchFamily="18" charset="0"/>
                        </a:rPr>
                        <a:t>3843000</a:t>
                      </a:r>
                      <a:endParaRPr lang="hr-BA" sz="11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u="none" strike="noStrike">
                          <a:latin typeface="Times New Roman" pitchFamily="18" charset="0"/>
                          <a:cs typeface="Times New Roman" pitchFamily="18" charset="0"/>
                        </a:rPr>
                        <a:t>34033</a:t>
                      </a:r>
                      <a:endParaRPr lang="hr-BA" sz="11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u="none" strike="noStrike">
                          <a:latin typeface="Times New Roman" pitchFamily="18" charset="0"/>
                          <a:cs typeface="Times New Roman" pitchFamily="18" charset="0"/>
                        </a:rPr>
                        <a:t>33221</a:t>
                      </a:r>
                      <a:endParaRPr lang="hr-BA" sz="11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u="none" strike="noStrike">
                          <a:latin typeface="Times New Roman" pitchFamily="18" charset="0"/>
                          <a:cs typeface="Times New Roman" pitchFamily="18" charset="0"/>
                        </a:rPr>
                        <a:t>812</a:t>
                      </a:r>
                      <a:endParaRPr lang="hr-BA" sz="11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</a:tr>
              <a:tr h="225594"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u="none" strike="noStrike">
                          <a:latin typeface="Times New Roman" pitchFamily="18" charset="0"/>
                          <a:cs typeface="Times New Roman" pitchFamily="18" charset="0"/>
                        </a:rPr>
                        <a:t>2007</a:t>
                      </a:r>
                      <a:endParaRPr lang="hr-BA" sz="11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u="none" strike="noStrike">
                          <a:latin typeface="Times New Roman" pitchFamily="18" charset="0"/>
                          <a:cs typeface="Times New Roman" pitchFamily="18" charset="0"/>
                        </a:rPr>
                        <a:t>3843000</a:t>
                      </a:r>
                      <a:endParaRPr lang="hr-BA" sz="11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u="none" strike="noStrike">
                          <a:latin typeface="Times New Roman" pitchFamily="18" charset="0"/>
                          <a:cs typeface="Times New Roman" pitchFamily="18" charset="0"/>
                        </a:rPr>
                        <a:t>33835</a:t>
                      </a:r>
                      <a:endParaRPr lang="hr-BA" sz="11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u="none" strike="noStrike">
                          <a:latin typeface="Times New Roman" pitchFamily="18" charset="0"/>
                          <a:cs typeface="Times New Roman" pitchFamily="18" charset="0"/>
                        </a:rPr>
                        <a:t>35044</a:t>
                      </a:r>
                      <a:endParaRPr lang="hr-BA" sz="11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u="none" strike="noStrike">
                          <a:latin typeface="Times New Roman" pitchFamily="18" charset="0"/>
                          <a:cs typeface="Times New Roman" pitchFamily="18" charset="0"/>
                        </a:rPr>
                        <a:t>-1209</a:t>
                      </a:r>
                      <a:endParaRPr lang="hr-BA" sz="11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</a:tr>
              <a:tr h="225594"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u="none" strike="noStrike">
                          <a:latin typeface="Times New Roman" pitchFamily="18" charset="0"/>
                          <a:cs typeface="Times New Roman" pitchFamily="18" charset="0"/>
                        </a:rPr>
                        <a:t>2008</a:t>
                      </a:r>
                      <a:endParaRPr lang="hr-BA" sz="11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u="none" strike="noStrike">
                          <a:latin typeface="Times New Roman" pitchFamily="18" charset="0"/>
                          <a:cs typeface="Times New Roman" pitchFamily="18" charset="0"/>
                        </a:rPr>
                        <a:t>3843000</a:t>
                      </a:r>
                      <a:endParaRPr lang="hr-BA" sz="11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u="none" strike="noStrike">
                          <a:latin typeface="Times New Roman" pitchFamily="18" charset="0"/>
                          <a:cs typeface="Times New Roman" pitchFamily="18" charset="0"/>
                        </a:rPr>
                        <a:t>34176</a:t>
                      </a:r>
                      <a:endParaRPr lang="hr-BA" sz="11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u="none" strike="noStrike">
                          <a:latin typeface="Times New Roman" pitchFamily="18" charset="0"/>
                          <a:cs typeface="Times New Roman" pitchFamily="18" charset="0"/>
                        </a:rPr>
                        <a:t>34026</a:t>
                      </a:r>
                      <a:endParaRPr lang="hr-BA" sz="11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u="none" strike="noStrike">
                          <a:latin typeface="Times New Roman" pitchFamily="18" charset="0"/>
                          <a:cs typeface="Times New Roman" pitchFamily="18" charset="0"/>
                        </a:rPr>
                        <a:t>150</a:t>
                      </a:r>
                      <a:endParaRPr lang="hr-BA" sz="11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</a:tr>
              <a:tr h="225594"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u="none" strike="noStrike">
                          <a:latin typeface="Times New Roman" pitchFamily="18" charset="0"/>
                          <a:cs typeface="Times New Roman" pitchFamily="18" charset="0"/>
                        </a:rPr>
                        <a:t>2009</a:t>
                      </a:r>
                      <a:endParaRPr lang="hr-BA" sz="11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u="none" strike="noStrike">
                          <a:latin typeface="Times New Roman" pitchFamily="18" charset="0"/>
                          <a:cs typeface="Times New Roman" pitchFamily="18" charset="0"/>
                        </a:rPr>
                        <a:t>3843000</a:t>
                      </a:r>
                      <a:endParaRPr lang="hr-BA" sz="11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u="none" strike="noStrike">
                          <a:latin typeface="Times New Roman" pitchFamily="18" charset="0"/>
                          <a:cs typeface="Times New Roman" pitchFamily="18" charset="0"/>
                        </a:rPr>
                        <a:t>34550</a:t>
                      </a:r>
                      <a:endParaRPr lang="hr-BA" sz="11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u="none" strike="noStrike">
                          <a:latin typeface="Times New Roman" pitchFamily="18" charset="0"/>
                          <a:cs typeface="Times New Roman" pitchFamily="18" charset="0"/>
                        </a:rPr>
                        <a:t>34904</a:t>
                      </a:r>
                      <a:endParaRPr lang="hr-BA" sz="11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u="none" strike="noStrike">
                          <a:latin typeface="Times New Roman" pitchFamily="18" charset="0"/>
                          <a:cs typeface="Times New Roman" pitchFamily="18" charset="0"/>
                        </a:rPr>
                        <a:t>-354</a:t>
                      </a:r>
                      <a:endParaRPr lang="hr-BA" sz="11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</a:tr>
              <a:tr h="225594"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u="none" strike="noStrike">
                          <a:latin typeface="Times New Roman" pitchFamily="18" charset="0"/>
                          <a:cs typeface="Times New Roman" pitchFamily="18" charset="0"/>
                        </a:rPr>
                        <a:t>2010</a:t>
                      </a:r>
                      <a:endParaRPr lang="hr-BA" sz="11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3843000</a:t>
                      </a:r>
                      <a:endParaRPr lang="hr-BA" sz="11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u="none" strike="noStrike">
                          <a:latin typeface="Times New Roman" pitchFamily="18" charset="0"/>
                          <a:cs typeface="Times New Roman" pitchFamily="18" charset="0"/>
                        </a:rPr>
                        <a:t>33528</a:t>
                      </a:r>
                      <a:endParaRPr lang="hr-BA" sz="11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u="none" strike="noStrike">
                          <a:latin typeface="Times New Roman" pitchFamily="18" charset="0"/>
                          <a:cs typeface="Times New Roman" pitchFamily="18" charset="0"/>
                        </a:rPr>
                        <a:t>35118</a:t>
                      </a:r>
                      <a:endParaRPr lang="hr-BA" sz="11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u="none" strike="noStrike">
                          <a:latin typeface="Times New Roman" pitchFamily="18" charset="0"/>
                          <a:cs typeface="Times New Roman" pitchFamily="18" charset="0"/>
                        </a:rPr>
                        <a:t>-1590</a:t>
                      </a:r>
                      <a:endParaRPr lang="hr-BA" sz="11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</a:tr>
              <a:tr h="225594"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u="none" strike="noStrike">
                          <a:latin typeface="Times New Roman" pitchFamily="18" charset="0"/>
                          <a:cs typeface="Times New Roman" pitchFamily="18" charset="0"/>
                        </a:rPr>
                        <a:t>2011</a:t>
                      </a:r>
                      <a:endParaRPr lang="hr-BA" sz="11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u="none" strike="noStrike">
                          <a:latin typeface="Times New Roman" pitchFamily="18" charset="0"/>
                          <a:cs typeface="Times New Roman" pitchFamily="18" charset="0"/>
                        </a:rPr>
                        <a:t>3840000</a:t>
                      </a:r>
                      <a:endParaRPr lang="hr-BA" sz="11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u="none" strike="noStrike">
                          <a:latin typeface="Times New Roman" pitchFamily="18" charset="0"/>
                          <a:cs typeface="Times New Roman" pitchFamily="18" charset="0"/>
                        </a:rPr>
                        <a:t>31811</a:t>
                      </a:r>
                      <a:endParaRPr lang="hr-BA" sz="11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u="none" strike="noStrike">
                          <a:latin typeface="Times New Roman" pitchFamily="18" charset="0"/>
                          <a:cs typeface="Times New Roman" pitchFamily="18" charset="0"/>
                        </a:rPr>
                        <a:t>35028</a:t>
                      </a:r>
                      <a:endParaRPr lang="hr-BA" sz="11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u="none" strike="noStrike">
                          <a:latin typeface="Times New Roman" pitchFamily="18" charset="0"/>
                          <a:cs typeface="Times New Roman" pitchFamily="18" charset="0"/>
                        </a:rPr>
                        <a:t>-3217</a:t>
                      </a:r>
                      <a:endParaRPr lang="hr-BA" sz="11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</a:tr>
              <a:tr h="225594"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2012</a:t>
                      </a:r>
                      <a:endParaRPr lang="hr-BA" sz="11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u="none" strike="noStrike">
                          <a:latin typeface="Times New Roman" pitchFamily="18" charset="0"/>
                          <a:cs typeface="Times New Roman" pitchFamily="18" charset="0"/>
                        </a:rPr>
                        <a:t>3836000</a:t>
                      </a:r>
                      <a:endParaRPr lang="hr-BA" sz="11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u="none" strike="noStrike">
                          <a:latin typeface="Times New Roman" pitchFamily="18" charset="0"/>
                          <a:cs typeface="Times New Roman" pitchFamily="18" charset="0"/>
                        </a:rPr>
                        <a:t>32547</a:t>
                      </a:r>
                      <a:endParaRPr lang="hr-BA" sz="11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u="none" strike="noStrike">
                          <a:latin typeface="Times New Roman" pitchFamily="18" charset="0"/>
                          <a:cs typeface="Times New Roman" pitchFamily="18" charset="0"/>
                        </a:rPr>
                        <a:t>35817</a:t>
                      </a:r>
                      <a:endParaRPr lang="hr-BA" sz="11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u="none" strike="noStrike">
                          <a:latin typeface="Times New Roman" pitchFamily="18" charset="0"/>
                          <a:cs typeface="Times New Roman" pitchFamily="18" charset="0"/>
                        </a:rPr>
                        <a:t>-3270</a:t>
                      </a:r>
                      <a:endParaRPr lang="hr-BA" sz="11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</a:tr>
              <a:tr h="225594"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u="none" strike="noStrike" dirty="0" smtClean="0">
                          <a:latin typeface="Times New Roman" pitchFamily="18" charset="0"/>
                          <a:cs typeface="Times New Roman" pitchFamily="18" charset="0"/>
                        </a:rPr>
                        <a:t>2013 (popis)</a:t>
                      </a:r>
                      <a:endParaRPr lang="hr-BA" sz="11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u="none" strike="noStrike">
                          <a:latin typeface="Times New Roman" pitchFamily="18" charset="0"/>
                          <a:cs typeface="Times New Roman" pitchFamily="18" charset="0"/>
                        </a:rPr>
                        <a:t>3791622</a:t>
                      </a:r>
                      <a:endParaRPr lang="hr-BA" sz="11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u="none" strike="noStrike">
                          <a:latin typeface="Times New Roman" pitchFamily="18" charset="0"/>
                          <a:cs typeface="Times New Roman" pitchFamily="18" charset="0"/>
                        </a:rPr>
                        <a:t>31103</a:t>
                      </a:r>
                      <a:endParaRPr lang="hr-BA" sz="11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u="none" strike="noStrike">
                          <a:latin typeface="Times New Roman" pitchFamily="18" charset="0"/>
                          <a:cs typeface="Times New Roman" pitchFamily="18" charset="0"/>
                        </a:rPr>
                        <a:t>35837</a:t>
                      </a:r>
                      <a:endParaRPr lang="hr-BA" sz="11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-4734</a:t>
                      </a:r>
                      <a:endParaRPr lang="hr-BA" sz="11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hr-HR" sz="2400" dirty="0" err="1" smtClean="0">
                <a:solidFill>
                  <a:srgbClr val="0070C0"/>
                </a:solidFill>
              </a:rPr>
              <a:t>Trebinjska</a:t>
            </a:r>
            <a:r>
              <a:rPr lang="hr-HR" sz="2400" dirty="0" smtClean="0">
                <a:solidFill>
                  <a:srgbClr val="0070C0"/>
                </a:solidFill>
              </a:rPr>
              <a:t> biskupija</a:t>
            </a:r>
            <a:br>
              <a:rPr lang="hr-HR" sz="2400" dirty="0" smtClean="0">
                <a:solidFill>
                  <a:srgbClr val="0070C0"/>
                </a:solidFill>
              </a:rPr>
            </a:br>
            <a:r>
              <a:rPr lang="hr-HR" sz="2400" dirty="0" smtClean="0">
                <a:solidFill>
                  <a:srgbClr val="0070C0"/>
                </a:solidFill>
              </a:rPr>
              <a:t>Prirodni priraštaj</a:t>
            </a:r>
          </a:p>
        </p:txBody>
      </p:sp>
      <p:graphicFrame>
        <p:nvGraphicFramePr>
          <p:cNvPr id="4" name="Grafikon 3"/>
          <p:cNvGraphicFramePr/>
          <p:nvPr/>
        </p:nvGraphicFramePr>
        <p:xfrm>
          <a:off x="1500166" y="1714488"/>
          <a:ext cx="6286544" cy="44291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hr-HR" sz="2400" dirty="0" smtClean="0">
                <a:solidFill>
                  <a:srgbClr val="0070C0"/>
                </a:solidFill>
              </a:rPr>
              <a:t>Katolici u cijeloj BiH</a:t>
            </a:r>
            <a:br>
              <a:rPr lang="hr-HR" sz="2400" dirty="0" smtClean="0">
                <a:solidFill>
                  <a:srgbClr val="0070C0"/>
                </a:solidFill>
              </a:rPr>
            </a:br>
            <a:r>
              <a:rPr lang="hr-HR" sz="2400" dirty="0" smtClean="0">
                <a:solidFill>
                  <a:srgbClr val="0070C0"/>
                </a:solidFill>
              </a:rPr>
              <a:t>Statističko stanje 1996.-</a:t>
            </a:r>
            <a:r>
              <a:rPr lang="hr-HR" sz="2400" dirty="0" smtClean="0">
                <a:solidFill>
                  <a:srgbClr val="0070C0"/>
                </a:solidFill>
              </a:rPr>
              <a:t>2014.</a:t>
            </a:r>
            <a:endParaRPr lang="hr-HR" sz="2400" dirty="0" smtClean="0">
              <a:solidFill>
                <a:srgbClr val="0070C0"/>
              </a:solidFill>
            </a:endParaRPr>
          </a:p>
        </p:txBody>
      </p:sp>
      <p:graphicFrame>
        <p:nvGraphicFramePr>
          <p:cNvPr id="4" name="Tablica 3"/>
          <p:cNvGraphicFramePr>
            <a:graphicFrameLocks noGrp="1"/>
          </p:cNvGraphicFramePr>
          <p:nvPr/>
        </p:nvGraphicFramePr>
        <p:xfrm>
          <a:off x="2071672" y="1714488"/>
          <a:ext cx="5786475" cy="4429160"/>
        </p:xfrm>
        <a:graphic>
          <a:graphicData uri="http://schemas.openxmlformats.org/drawingml/2006/table">
            <a:tbl>
              <a:tblPr/>
              <a:tblGrid>
                <a:gridCol w="1157295"/>
                <a:gridCol w="1157295"/>
                <a:gridCol w="1157295"/>
                <a:gridCol w="1157295"/>
                <a:gridCol w="1157295"/>
              </a:tblGrid>
              <a:tr h="221458">
                <a:tc>
                  <a:txBody>
                    <a:bodyPr/>
                    <a:lstStyle/>
                    <a:p>
                      <a:pPr algn="ctr" fontAlgn="b"/>
                      <a:endParaRPr lang="hr-BA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Kršteni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Umrli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Priraštaj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Vjernika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1458"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1996.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6739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5272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1467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424.915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1458"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1997.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7127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5841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1286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451.385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1458"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1998.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6779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5956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823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451.208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1458"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1999.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6736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5892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844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448.186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1458"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2000.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6409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5831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578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456.058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1458"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2001.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5734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5655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458.110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1458"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2002.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5543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5565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-22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463.687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1458"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2003.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5256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5996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-740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464.821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1458"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2004.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5184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5937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-753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464.694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1458"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2005.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5244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5896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-652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462.690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1458"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2006.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5146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5892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-746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463.131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1458"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2007.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4915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6155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-1240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459.102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1458"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2008.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4799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6214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-1415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454.921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1458"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2009.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4686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6075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-1389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448.147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1458"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2010.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4726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6136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-1410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443.013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1458"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2011.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4475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6252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-1777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443.084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1458"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2012.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4992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6420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-1428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435.562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1458"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2013.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4327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6187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-1860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432.177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1458"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2014.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4158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4819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-661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420.294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hr-HR" sz="2400" dirty="0" smtClean="0">
                <a:solidFill>
                  <a:srgbClr val="0070C0"/>
                </a:solidFill>
              </a:rPr>
              <a:t>Broj katolika u BiH (crkveni popisi)</a:t>
            </a:r>
          </a:p>
        </p:txBody>
      </p:sp>
      <p:graphicFrame>
        <p:nvGraphicFramePr>
          <p:cNvPr id="4" name="Grafikon 3"/>
          <p:cNvGraphicFramePr/>
          <p:nvPr/>
        </p:nvGraphicFramePr>
        <p:xfrm>
          <a:off x="1571604" y="1714488"/>
          <a:ext cx="6215106" cy="44291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hr-HR" sz="2400" dirty="0" smtClean="0">
                <a:solidFill>
                  <a:srgbClr val="0070C0"/>
                </a:solidFill>
              </a:rPr>
              <a:t>Krivulja katoličke prisutnosti na razini BiH</a:t>
            </a:r>
          </a:p>
        </p:txBody>
      </p:sp>
      <p:graphicFrame>
        <p:nvGraphicFramePr>
          <p:cNvPr id="4" name="Grafikon 3"/>
          <p:cNvGraphicFramePr/>
          <p:nvPr/>
        </p:nvGraphicFramePr>
        <p:xfrm>
          <a:off x="1500166" y="1752600"/>
          <a:ext cx="6429420" cy="417673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hr-HR" sz="2400" dirty="0" smtClean="0">
                <a:solidFill>
                  <a:srgbClr val="0070C0"/>
                </a:solidFill>
              </a:rPr>
              <a:t>Kršteni i umrli katolici u BiH</a:t>
            </a:r>
          </a:p>
        </p:txBody>
      </p:sp>
      <p:graphicFrame>
        <p:nvGraphicFramePr>
          <p:cNvPr id="4" name="Grafikon 3"/>
          <p:cNvGraphicFramePr/>
          <p:nvPr/>
        </p:nvGraphicFramePr>
        <p:xfrm>
          <a:off x="1428728" y="1714500"/>
          <a:ext cx="6572296" cy="42862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2400" dirty="0" smtClean="0">
                <a:solidFill>
                  <a:srgbClr val="0070C0"/>
                </a:solidFill>
              </a:rPr>
              <a:t>Prirodni priraštaj katolika u BiH</a:t>
            </a:r>
            <a:endParaRPr lang="hr-BA" sz="2400" dirty="0">
              <a:solidFill>
                <a:srgbClr val="0070C0"/>
              </a:solidFill>
            </a:endParaRPr>
          </a:p>
        </p:txBody>
      </p:sp>
      <p:graphicFrame>
        <p:nvGraphicFramePr>
          <p:cNvPr id="5" name="Grafikon 4"/>
          <p:cNvGraphicFramePr/>
          <p:nvPr/>
        </p:nvGraphicFramePr>
        <p:xfrm>
          <a:off x="1428728" y="1571612"/>
          <a:ext cx="6429420" cy="450059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1026"/>
          <p:cNvSpPr>
            <a:spLocks noGrp="1" noChangeArrowheads="1"/>
          </p:cNvSpPr>
          <p:nvPr>
            <p:ph type="title"/>
          </p:nvPr>
        </p:nvSpPr>
        <p:spPr>
          <a:xfrm>
            <a:off x="714349" y="617538"/>
            <a:ext cx="8001056" cy="668322"/>
          </a:xfrm>
        </p:spPr>
        <p:txBody>
          <a:bodyPr/>
          <a:lstStyle/>
          <a:p>
            <a:pPr eaLnBrk="1" hangingPunct="1"/>
            <a:r>
              <a:rPr lang="hr-HR" sz="2400" dirty="0" smtClean="0">
                <a:solidFill>
                  <a:srgbClr val="0070C0"/>
                </a:solidFill>
              </a:rPr>
              <a:t>Prirodno kretanje stanovništva BiH od 1996. do 2013.</a:t>
            </a:r>
          </a:p>
        </p:txBody>
      </p:sp>
      <p:sp>
        <p:nvSpPr>
          <p:cNvPr id="4" name="Pravokutnik 3"/>
          <p:cNvSpPr/>
          <p:nvPr/>
        </p:nvSpPr>
        <p:spPr>
          <a:xfrm>
            <a:off x="3323677" y="6103853"/>
            <a:ext cx="2496646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r-HR" sz="1200" dirty="0" smtClean="0"/>
              <a:t>Izvor: Agencija za statistiku BiH</a:t>
            </a:r>
            <a:endParaRPr lang="hr-BA" sz="1200" dirty="0"/>
          </a:p>
        </p:txBody>
      </p:sp>
      <p:graphicFrame>
        <p:nvGraphicFramePr>
          <p:cNvPr id="7" name="Grafikon 6"/>
          <p:cNvGraphicFramePr/>
          <p:nvPr/>
        </p:nvGraphicFramePr>
        <p:xfrm>
          <a:off x="1500166" y="1571613"/>
          <a:ext cx="6215105" cy="40005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hr-HR" sz="2400" dirty="0" smtClean="0">
                <a:solidFill>
                  <a:srgbClr val="0070C0"/>
                </a:solidFill>
              </a:rPr>
              <a:t>Broj katolika i broj Hrvata u BiH </a:t>
            </a:r>
            <a:r>
              <a:rPr lang="hr-HR" sz="2400" dirty="0" smtClean="0">
                <a:solidFill>
                  <a:srgbClr val="0070C0"/>
                </a:solidFill>
              </a:rPr>
              <a:t>2014. </a:t>
            </a:r>
            <a:r>
              <a:rPr lang="hr-HR" sz="2400" dirty="0" smtClean="0">
                <a:solidFill>
                  <a:srgbClr val="0070C0"/>
                </a:solidFill>
              </a:rPr>
              <a:t>godine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idx="1"/>
          </p:nvPr>
        </p:nvSpPr>
        <p:spPr>
          <a:xfrm>
            <a:off x="428625" y="1500175"/>
            <a:ext cx="8229600" cy="4143403"/>
          </a:xfrm>
        </p:spPr>
        <p:txBody>
          <a:bodyPr>
            <a:normAutofit fontScale="92500" lnSpcReduction="20000"/>
          </a:bodyPr>
          <a:lstStyle/>
          <a:p>
            <a:pPr eaLnBrk="1" hangingPunct="1"/>
            <a:r>
              <a:rPr lang="hr-HR" sz="1800" dirty="0" smtClean="0"/>
              <a:t>Prema procjeni Agencije za statistiku BiH, godine 2012. u BiH je bilo 3.836.000 stanovnika, a prema preliminarnim rezultatima popisa stanovništva u BiH iz 2013. godine, koje je objavila ista Agencija, popisano je 3.791.622 osoba;</a:t>
            </a:r>
          </a:p>
          <a:p>
            <a:pPr eaLnBrk="1" hangingPunct="1"/>
            <a:r>
              <a:rPr lang="hr-HR" sz="1800" dirty="0" smtClean="0"/>
              <a:t>Prema zbirnim podacima Biskupskih ordinarijata, koji su prikupljeni od svih župnih ureda na području pojedinih biskupija, na kraju </a:t>
            </a:r>
            <a:r>
              <a:rPr lang="hr-HR" sz="1800" dirty="0" smtClean="0"/>
              <a:t>2014. </a:t>
            </a:r>
            <a:r>
              <a:rPr lang="hr-HR" sz="1800" dirty="0" smtClean="0"/>
              <a:t>godine u BiH je bilo </a:t>
            </a:r>
            <a:r>
              <a:rPr lang="hr-HR" sz="1800" dirty="0" smtClean="0"/>
              <a:t>420.294 </a:t>
            </a:r>
            <a:r>
              <a:rPr lang="hr-HR" sz="1800" dirty="0" smtClean="0"/>
              <a:t>katolika. </a:t>
            </a:r>
          </a:p>
          <a:p>
            <a:pPr eaLnBrk="1" hangingPunct="1"/>
            <a:r>
              <a:rPr lang="hr-HR" sz="1800" dirty="0" smtClean="0"/>
              <a:t>Iako je vrlo nezahvalno vršiti procjene, gornjem broju katolika, koji su uglavnom svi Hrvati, trebalo bi dodati još oko 10% Hrvata koji ili nisu katolici ili nisu u kontaktu sa župnim uredima;</a:t>
            </a:r>
          </a:p>
          <a:p>
            <a:pPr eaLnBrk="1" hangingPunct="1"/>
            <a:r>
              <a:rPr lang="hr-HR" sz="1800" dirty="0" smtClean="0"/>
              <a:t>Pretpostavljeni broj Hrvata na objavljeni broj stanovnika popisa iz </a:t>
            </a:r>
            <a:r>
              <a:rPr lang="hr-HR" sz="1800" dirty="0" smtClean="0"/>
              <a:t>2014. </a:t>
            </a:r>
            <a:r>
              <a:rPr lang="hr-HR" sz="1800" dirty="0" smtClean="0"/>
              <a:t>godine mogao bi iznositi oko 13% od ukupnoga stanovništva.</a:t>
            </a:r>
          </a:p>
          <a:p>
            <a:r>
              <a:rPr lang="hr-HR" sz="1800" dirty="0" smtClean="0"/>
              <a:t>Podaci o broju katolika u pojedinim biskupijama i na razini cijele BiH, koji slijede u nastavku ovoga prikaza, rezultat su izvještaja koje su iz svih župa dobili nadležni biskupski ordinarijati. Ovdje, međutim, treba napomenuti da su podaci o ukupnom broju katolika posebice iz gradskih župa, gdje je skoro nemoguće voditi točnu evidenciju vjernika, više procjena negoli siguran podatak, dok su podaci iz seoskih župa mnogo sigurniji. No, podaci o krštenima, umrlima i priraštaju katolika posvema su točni jer su preuzeti iz župnih knjiga.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hr-HR" sz="2400" dirty="0" smtClean="0">
                <a:solidFill>
                  <a:srgbClr val="0070C0"/>
                </a:solidFill>
              </a:rPr>
              <a:t>Sarajevska nadbiskupija</a:t>
            </a:r>
            <a:br>
              <a:rPr lang="hr-HR" sz="2400" dirty="0" smtClean="0">
                <a:solidFill>
                  <a:srgbClr val="0070C0"/>
                </a:solidFill>
              </a:rPr>
            </a:br>
            <a:r>
              <a:rPr lang="hr-HR" sz="2400" dirty="0" smtClean="0">
                <a:solidFill>
                  <a:srgbClr val="0070C0"/>
                </a:solidFill>
              </a:rPr>
              <a:t>Statističko stanje 1996.-</a:t>
            </a:r>
            <a:r>
              <a:rPr lang="hr-HR" sz="2400" dirty="0" smtClean="0">
                <a:solidFill>
                  <a:srgbClr val="0070C0"/>
                </a:solidFill>
              </a:rPr>
              <a:t>2014.</a:t>
            </a:r>
            <a:endParaRPr lang="hr-HR" sz="2400" dirty="0" smtClean="0">
              <a:solidFill>
                <a:srgbClr val="0070C0"/>
              </a:solidFill>
            </a:endParaRPr>
          </a:p>
        </p:txBody>
      </p:sp>
      <p:graphicFrame>
        <p:nvGraphicFramePr>
          <p:cNvPr id="4" name="Tablica 3"/>
          <p:cNvGraphicFramePr>
            <a:graphicFrameLocks noGrp="1"/>
          </p:cNvGraphicFramePr>
          <p:nvPr/>
        </p:nvGraphicFramePr>
        <p:xfrm>
          <a:off x="1928795" y="1714480"/>
          <a:ext cx="5715040" cy="4286280"/>
        </p:xfrm>
        <a:graphic>
          <a:graphicData uri="http://schemas.openxmlformats.org/drawingml/2006/table">
            <a:tbl>
              <a:tblPr/>
              <a:tblGrid>
                <a:gridCol w="1143008"/>
                <a:gridCol w="1143008"/>
                <a:gridCol w="1143008"/>
                <a:gridCol w="1143008"/>
                <a:gridCol w="1143008"/>
              </a:tblGrid>
              <a:tr h="214314">
                <a:tc>
                  <a:txBody>
                    <a:bodyPr/>
                    <a:lstStyle/>
                    <a:p>
                      <a:pPr algn="ctr" fontAlgn="b"/>
                      <a:endParaRPr lang="hr-BA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Kršteni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Umrli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Priraštaj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Vjernika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14314"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1996.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2927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2680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247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180.560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14314"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1997.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3221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3119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206.504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14314"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1998.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3057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3159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-102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209.506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14314"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1999.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2963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3234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-271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201.567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14314"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2000.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3226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3249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-23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210.014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14314"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2001.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2696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3152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-456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215.025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14314"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2002.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2528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3177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-649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217.921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14314"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2003.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2526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3410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-884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215.482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14314"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2004.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2427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3369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-742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213.462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14314"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2005.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2421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3447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-1026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213.590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14314"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2006.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2350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3309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-959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208.969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14314"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2007.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2220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3513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-1293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206.138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14314"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2008.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2116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3515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-1391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204.060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14314"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2009.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2034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3379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-1345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198.012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14314"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2010.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1989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3432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-1443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194.812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14314"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2011.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1908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3527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-1619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195.522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14314"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2012.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2252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3519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-1267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192.467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14314"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2013.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1798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3478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-1680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190.003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14314"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2014.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1588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2115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-527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182.843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hr-HR" sz="2400" dirty="0" smtClean="0">
                <a:solidFill>
                  <a:srgbClr val="0070C0"/>
                </a:solidFill>
              </a:rPr>
              <a:t>Broj vjernika u Sarajevskoj nadbiskupiji</a:t>
            </a:r>
          </a:p>
        </p:txBody>
      </p:sp>
      <p:sp>
        <p:nvSpPr>
          <p:cNvPr id="16387" name="Rectangle 5"/>
          <p:cNvSpPr>
            <a:spLocks noChangeArrowheads="1"/>
          </p:cNvSpPr>
          <p:nvPr/>
        </p:nvSpPr>
        <p:spPr bwMode="auto">
          <a:xfrm>
            <a:off x="0" y="2009775"/>
            <a:ext cx="9144000" cy="639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200">
                <a:cs typeface="Times New Roman" pitchFamily="18" charset="0"/>
              </a:rPr>
              <a:t> </a:t>
            </a:r>
          </a:p>
          <a:p>
            <a:pPr eaLnBrk="0" hangingPunct="0"/>
            <a:endParaRPr lang="en-US"/>
          </a:p>
        </p:txBody>
      </p:sp>
      <p:graphicFrame>
        <p:nvGraphicFramePr>
          <p:cNvPr id="6" name="Grafikon 5"/>
          <p:cNvGraphicFramePr/>
          <p:nvPr/>
        </p:nvGraphicFramePr>
        <p:xfrm>
          <a:off x="1714480" y="1643050"/>
          <a:ext cx="6000792" cy="407196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hr-HR" sz="2400" dirty="0" smtClean="0">
                <a:solidFill>
                  <a:srgbClr val="0070C0"/>
                </a:solidFill>
              </a:rPr>
              <a:t>Krštenja i sprovodi u Sarajevskoj nadbiskupiji</a:t>
            </a:r>
          </a:p>
        </p:txBody>
      </p:sp>
      <p:graphicFrame>
        <p:nvGraphicFramePr>
          <p:cNvPr id="4" name="Grafikon 3"/>
          <p:cNvGraphicFramePr/>
          <p:nvPr/>
        </p:nvGraphicFramePr>
        <p:xfrm>
          <a:off x="1571604" y="1714488"/>
          <a:ext cx="5929354" cy="407196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hr-HR" sz="2400" dirty="0" smtClean="0">
                <a:solidFill>
                  <a:srgbClr val="0070C0"/>
                </a:solidFill>
              </a:rPr>
              <a:t>Sarajevska nadbiskupija</a:t>
            </a:r>
            <a:br>
              <a:rPr lang="hr-HR" sz="2400" dirty="0" smtClean="0">
                <a:solidFill>
                  <a:srgbClr val="0070C0"/>
                </a:solidFill>
              </a:rPr>
            </a:br>
            <a:r>
              <a:rPr lang="hr-HR" sz="2400" dirty="0" smtClean="0">
                <a:solidFill>
                  <a:srgbClr val="0070C0"/>
                </a:solidFill>
              </a:rPr>
              <a:t>Prirodni priraštaj</a:t>
            </a:r>
          </a:p>
        </p:txBody>
      </p:sp>
      <p:graphicFrame>
        <p:nvGraphicFramePr>
          <p:cNvPr id="4" name="Grafikon 3"/>
          <p:cNvGraphicFramePr/>
          <p:nvPr/>
        </p:nvGraphicFramePr>
        <p:xfrm>
          <a:off x="1714480" y="1857364"/>
          <a:ext cx="5929354" cy="38576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hr-HR" sz="2400" dirty="0" smtClean="0">
                <a:solidFill>
                  <a:srgbClr val="0070C0"/>
                </a:solidFill>
              </a:rPr>
              <a:t>Banjalučka biskupija</a:t>
            </a:r>
            <a:br>
              <a:rPr lang="hr-HR" sz="2400" dirty="0" smtClean="0">
                <a:solidFill>
                  <a:srgbClr val="0070C0"/>
                </a:solidFill>
              </a:rPr>
            </a:br>
            <a:r>
              <a:rPr lang="hr-HR" sz="2400" dirty="0" smtClean="0">
                <a:solidFill>
                  <a:srgbClr val="0070C0"/>
                </a:solidFill>
              </a:rPr>
              <a:t>Statističko stanje 1996.-</a:t>
            </a:r>
            <a:r>
              <a:rPr lang="hr-HR" sz="2400" dirty="0" smtClean="0">
                <a:solidFill>
                  <a:srgbClr val="0070C0"/>
                </a:solidFill>
              </a:rPr>
              <a:t>2014.</a:t>
            </a:r>
            <a:endParaRPr lang="hr-HR" sz="2400" dirty="0" smtClean="0">
              <a:solidFill>
                <a:srgbClr val="0070C0"/>
              </a:solidFill>
            </a:endParaRPr>
          </a:p>
        </p:txBody>
      </p:sp>
      <p:graphicFrame>
        <p:nvGraphicFramePr>
          <p:cNvPr id="4" name="Tablica 3"/>
          <p:cNvGraphicFramePr>
            <a:graphicFrameLocks noGrp="1"/>
          </p:cNvGraphicFramePr>
          <p:nvPr/>
        </p:nvGraphicFramePr>
        <p:xfrm>
          <a:off x="1928792" y="1714488"/>
          <a:ext cx="5286415" cy="4071960"/>
        </p:xfrm>
        <a:graphic>
          <a:graphicData uri="http://schemas.openxmlformats.org/drawingml/2006/table">
            <a:tbl>
              <a:tblPr/>
              <a:tblGrid>
                <a:gridCol w="1057283"/>
                <a:gridCol w="1057283"/>
                <a:gridCol w="1057283"/>
                <a:gridCol w="1057283"/>
                <a:gridCol w="1057283"/>
              </a:tblGrid>
              <a:tr h="203598">
                <a:tc>
                  <a:txBody>
                    <a:bodyPr/>
                    <a:lstStyle/>
                    <a:p>
                      <a:pPr algn="ctr" fontAlgn="b"/>
                      <a:endParaRPr lang="hr-BA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Kršteni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Umrli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Priraštaj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Vjernika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3598"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1996.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561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565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50000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3598"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1997.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577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581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50300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3598"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1998.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621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673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-52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49800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3598"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1999.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601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615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-14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52711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3598"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2000.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673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753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-80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51700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3598"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2001.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554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655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-101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45213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3598"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2002.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554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639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-85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41961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3598"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2003.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477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695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-218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41113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3598"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2004.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454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695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-241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40758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3598"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2005.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442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517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-75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39896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3598"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2006.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440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641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-201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38614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3598"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2007.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422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655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-233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38099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3598"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2008.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378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646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-268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37797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3598"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2009.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409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660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-251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37104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3598"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2010.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421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648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-227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36513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3598"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2011.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384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685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-301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35924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3598"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2012.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392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636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-244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35428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3598"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2013.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374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701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-327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35590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3598"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2014.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358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636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-278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34361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177</TotalTime>
  <Words>1201</Words>
  <Application>Microsoft Office PowerPoint</Application>
  <PresentationFormat>Prikaz na zaslonu (4:3)</PresentationFormat>
  <Paragraphs>635</Paragraphs>
  <Slides>25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Naslovi slajdova</vt:lpstr>
      </vt:variant>
      <vt:variant>
        <vt:i4>25</vt:i4>
      </vt:variant>
    </vt:vector>
  </HeadingPairs>
  <TitlesOfParts>
    <vt:vector size="26" baseType="lpstr">
      <vt:lpstr>Office tema</vt:lpstr>
      <vt:lpstr>Slajd 1</vt:lpstr>
      <vt:lpstr>Bosna i Hercegovina 1996.-2013. Broj stanovnika, natalitet, mortalitet, prirodni priraštaj</vt:lpstr>
      <vt:lpstr>Prirodno kretanje stanovništva BiH od 1996. do 2013.</vt:lpstr>
      <vt:lpstr>Broj katolika i broj Hrvata u BiH 2014. godine</vt:lpstr>
      <vt:lpstr>Sarajevska nadbiskupija Statističko stanje 1996.-2014.</vt:lpstr>
      <vt:lpstr>Broj vjernika u Sarajevskoj nadbiskupiji</vt:lpstr>
      <vt:lpstr>Krštenja i sprovodi u Sarajevskoj nadbiskupiji</vt:lpstr>
      <vt:lpstr>Sarajevska nadbiskupija Prirodni priraštaj</vt:lpstr>
      <vt:lpstr>Banjalučka biskupija Statističko stanje 1996.-2014.</vt:lpstr>
      <vt:lpstr>Broj vjernika u Banjalučkoj biskupiji</vt:lpstr>
      <vt:lpstr>Krštenja i sprovodi u Banjalučkoj biskupiji</vt:lpstr>
      <vt:lpstr>Banjalučka biskupija Prirodni priraštaj</vt:lpstr>
      <vt:lpstr>Mostarska biskupija Statističko stanje 1996.-2014.</vt:lpstr>
      <vt:lpstr>Broj vjernika u Mostarskoj biskupiji</vt:lpstr>
      <vt:lpstr>Krštenja i sprovodi u Mostarskoj biskupiji</vt:lpstr>
      <vt:lpstr>Mostarska biskupija Prirodni priraštaj</vt:lpstr>
      <vt:lpstr>Trebinjska biskupija Statističko stanje 1996.-2014.</vt:lpstr>
      <vt:lpstr>Broj vjernika u Trebinjskoj biskupiji</vt:lpstr>
      <vt:lpstr>Krštenja i sprovodi u Trebinjskoj biskupiji</vt:lpstr>
      <vt:lpstr>Trebinjska biskupija Prirodni priraštaj</vt:lpstr>
      <vt:lpstr>Katolici u cijeloj BiH Statističko stanje 1996.-2014.</vt:lpstr>
      <vt:lpstr>Broj katolika u BiH (crkveni popisi)</vt:lpstr>
      <vt:lpstr>Krivulja katoličke prisutnosti na razini BiH</vt:lpstr>
      <vt:lpstr>Kršteni i umrli katolici u BiH</vt:lpstr>
      <vt:lpstr>Prirodni priraštaj katolika u BiH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Slajd 1</dc:title>
  <dc:creator>Tomo Vuksic</dc:creator>
  <cp:lastModifiedBy>Tomo Vuksic</cp:lastModifiedBy>
  <cp:revision>79</cp:revision>
  <dcterms:created xsi:type="dcterms:W3CDTF">2014-08-24T08:55:33Z</dcterms:created>
  <dcterms:modified xsi:type="dcterms:W3CDTF">2015-02-24T15:53:03Z</dcterms:modified>
</cp:coreProperties>
</file>